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7"/>
          </a:solidFill>
        </a:fill>
      </a:tcStyle>
    </a:wholeTbl>
    <a:band2H>
      <a:tcTxStyle b="def" i="def"/>
      <a:tcStyle>
        <a:tcBdr/>
        <a:fill>
          <a:solidFill>
            <a:srgbClr val="EBEC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7"/>
          </a:solidFill>
        </a:fill>
      </a:tcStyle>
    </a:wholeTbl>
    <a:band2H>
      <a:tcTxStyle b="def" i="def"/>
      <a:tcStyle>
        <a:tcBdr/>
        <a:fill>
          <a:solidFill>
            <a:srgbClr val="EB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1"/>
          </a:solidFill>
        </a:fill>
      </a:tcStyle>
    </a:wholeTbl>
    <a:band2H>
      <a:tcTxStyle b="def" i="def"/>
      <a:tcStyle>
        <a:tcBdr/>
        <a:fill>
          <a:solidFill>
            <a:srgbClr val="E6F0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4DC"/>
          </a:solidFill>
        </a:fill>
      </a:tcStyle>
    </a:wholeTbl>
    <a:band2H>
      <a:tcTxStyle b="def" i="def"/>
      <a:tcStyle>
        <a:tcBdr/>
        <a:fill>
          <a:solidFill>
            <a:srgbClr val="E8EA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Franklin Gothic Book"/>
      </a:defRPr>
    </a:lvl1pPr>
    <a:lvl2pPr indent="228600" latinLnBrk="0">
      <a:defRPr sz="1200">
        <a:latin typeface="+mj-lt"/>
        <a:ea typeface="+mj-ea"/>
        <a:cs typeface="+mj-cs"/>
        <a:sym typeface="Franklin Gothic Book"/>
      </a:defRPr>
    </a:lvl2pPr>
    <a:lvl3pPr indent="457200" latinLnBrk="0">
      <a:defRPr sz="1200">
        <a:latin typeface="+mj-lt"/>
        <a:ea typeface="+mj-ea"/>
        <a:cs typeface="+mj-cs"/>
        <a:sym typeface="Franklin Gothic Book"/>
      </a:defRPr>
    </a:lvl3pPr>
    <a:lvl4pPr indent="685800" latinLnBrk="0">
      <a:defRPr sz="1200">
        <a:latin typeface="+mj-lt"/>
        <a:ea typeface="+mj-ea"/>
        <a:cs typeface="+mj-cs"/>
        <a:sym typeface="Franklin Gothic Book"/>
      </a:defRPr>
    </a:lvl4pPr>
    <a:lvl5pPr indent="914400" latinLnBrk="0">
      <a:defRPr sz="1200">
        <a:latin typeface="+mj-lt"/>
        <a:ea typeface="+mj-ea"/>
        <a:cs typeface="+mj-cs"/>
        <a:sym typeface="Franklin Gothic Book"/>
      </a:defRPr>
    </a:lvl5pPr>
    <a:lvl6pPr indent="1143000" latinLnBrk="0">
      <a:defRPr sz="1200">
        <a:latin typeface="+mj-lt"/>
        <a:ea typeface="+mj-ea"/>
        <a:cs typeface="+mj-cs"/>
        <a:sym typeface="Franklin Gothic Book"/>
      </a:defRPr>
    </a:lvl6pPr>
    <a:lvl7pPr indent="1371600" latinLnBrk="0">
      <a:defRPr sz="1200">
        <a:latin typeface="+mj-lt"/>
        <a:ea typeface="+mj-ea"/>
        <a:cs typeface="+mj-cs"/>
        <a:sym typeface="Franklin Gothic Book"/>
      </a:defRPr>
    </a:lvl7pPr>
    <a:lvl8pPr indent="1600200" latinLnBrk="0">
      <a:defRPr sz="1200">
        <a:latin typeface="+mj-lt"/>
        <a:ea typeface="+mj-ea"/>
        <a:cs typeface="+mj-cs"/>
        <a:sym typeface="Franklin Gothic Book"/>
      </a:defRPr>
    </a:lvl8pPr>
    <a:lvl9pPr indent="1828800" latinLnBrk="0">
      <a:defRPr sz="1200">
        <a:latin typeface="+mj-lt"/>
        <a:ea typeface="+mj-ea"/>
        <a:cs typeface="+mj-cs"/>
        <a:sym typeface="Franklin Gothic Book"/>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标题幻灯片">
    <p:spTree>
      <p:nvGrpSpPr>
        <p:cNvPr id="1" name=""/>
        <p:cNvGrpSpPr/>
        <p:nvPr/>
      </p:nvGrpSpPr>
      <p:grpSpPr>
        <a:xfrm>
          <a:off x="0" y="0"/>
          <a:ext cx="0" cy="0"/>
          <a:chOff x="0" y="0"/>
          <a:chExt cx="0" cy="0"/>
        </a:xfrm>
      </p:grpSpPr>
      <p:sp>
        <p:nvSpPr>
          <p:cNvPr id="13" name="Right Triangle 6"/>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14" name="Freeform 7"/>
          <p:cNvSpPr/>
          <p:nvPr/>
        </p:nvSpPr>
        <p:spPr>
          <a:xfrm>
            <a:off x="-2380" y="-925"/>
            <a:ext cx="9146380" cy="6858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274" y="0"/>
                </a:lnTo>
                <a:lnTo>
                  <a:pt x="21600" y="3"/>
                </a:lnTo>
                <a:lnTo>
                  <a:pt x="21600" y="21600"/>
                </a:lnTo>
                <a:lnTo>
                  <a:pt x="0" y="2160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15" name="标题文本"/>
          <p:cNvSpPr txBox="1"/>
          <p:nvPr>
            <p:ph type="title"/>
          </p:nvPr>
        </p:nvSpPr>
        <p:spPr>
          <a:xfrm rot="19140000">
            <a:off x="817112" y="1730401"/>
            <a:ext cx="5648624" cy="1204308"/>
          </a:xfrm>
          <a:prstGeom prst="rect">
            <a:avLst/>
          </a:prstGeom>
        </p:spPr>
        <p:txBody>
          <a:bodyPr lIns="9144" tIns="9144" rIns="9144" bIns="9144" anchor="b"/>
          <a:lstStyle>
            <a:lvl1pPr>
              <a:defRPr sz="3200"/>
            </a:lvl1pPr>
          </a:lstStyle>
          <a:p>
            <a:pPr/>
            <a:r>
              <a:t>标题文本</a:t>
            </a:r>
          </a:p>
        </p:txBody>
      </p:sp>
      <p:sp>
        <p:nvSpPr>
          <p:cNvPr id="16" name="正文级别 1…"/>
          <p:cNvSpPr txBox="1"/>
          <p:nvPr>
            <p:ph type="body" sz="quarter" idx="1"/>
          </p:nvPr>
        </p:nvSpPr>
        <p:spPr>
          <a:xfrm rot="19140000">
            <a:off x="1212276" y="2470923"/>
            <a:ext cx="6511133" cy="329261"/>
          </a:xfrm>
          <a:prstGeom prst="rect">
            <a:avLst/>
          </a:prstGeom>
        </p:spPr>
        <p:txBody>
          <a:bodyPr lIns="9144" tIns="9144" rIns="9144" bIns="9144"/>
          <a:lstStyle>
            <a:lvl1pPr marL="0" indent="0">
              <a:spcBef>
                <a:spcPts val="0"/>
              </a:spcBef>
              <a:defRPr b="0" cap="all" spc="400" sz="1400"/>
            </a:lvl1pPr>
            <a:lvl2pPr marL="0" indent="0">
              <a:spcBef>
                <a:spcPts val="0"/>
              </a:spcBef>
              <a:buSzTx/>
              <a:buNone/>
              <a:defRPr b="0" cap="all" spc="400" sz="1400"/>
            </a:lvl2pPr>
            <a:lvl3pPr marL="0" indent="0">
              <a:spcBef>
                <a:spcPts val="0"/>
              </a:spcBef>
              <a:buSzTx/>
              <a:buNone/>
              <a:defRPr b="0" cap="all" spc="400" sz="1400"/>
            </a:lvl3pPr>
            <a:lvl4pPr marL="0" indent="0">
              <a:spcBef>
                <a:spcPts val="0"/>
              </a:spcBef>
              <a:buSzTx/>
              <a:buNone/>
              <a:defRPr b="0" cap="all" spc="400" sz="1400"/>
            </a:lvl4pPr>
            <a:lvl5pPr marL="0" indent="0">
              <a:spcBef>
                <a:spcPts val="0"/>
              </a:spcBef>
              <a:buSzTx/>
              <a:buNone/>
              <a:defRPr b="0" cap="all" spc="400" sz="1400"/>
            </a:lvl5pPr>
          </a:lstStyle>
          <a:p>
            <a:pPr/>
            <a:r>
              <a:t>正文级别 1</a:t>
            </a:r>
          </a:p>
          <a:p>
            <a:pPr lvl="1"/>
            <a:r>
              <a:t>正文级别 2</a:t>
            </a:r>
          </a:p>
          <a:p>
            <a:pPr lvl="2"/>
            <a:r>
              <a:t>正文级别 3</a:t>
            </a:r>
          </a:p>
          <a:p>
            <a:pPr lvl="3"/>
            <a:r>
              <a:t>正文级别 4</a:t>
            </a:r>
          </a:p>
          <a:p>
            <a:pPr lvl="4"/>
            <a:r>
              <a:t>正文级别 5</a:t>
            </a:r>
          </a:p>
        </p:txBody>
      </p:sp>
      <p:sp>
        <p:nvSpPr>
          <p:cNvPr id="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4" name="标题文本"/>
          <p:cNvSpPr txBox="1"/>
          <p:nvPr>
            <p:ph type="title"/>
          </p:nvPr>
        </p:nvSpPr>
        <p:spPr>
          <a:prstGeom prst="rect">
            <a:avLst/>
          </a:prstGeom>
        </p:spPr>
        <p:txBody>
          <a:bodyPr/>
          <a:lstStyle/>
          <a:p>
            <a:pPr/>
            <a:r>
              <a:t>标题文本</a:t>
            </a:r>
          </a:p>
        </p:txBody>
      </p:sp>
      <p:sp>
        <p:nvSpPr>
          <p:cNvPr id="25"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节标题">
    <p:spTree>
      <p:nvGrpSpPr>
        <p:cNvPr id="1" name=""/>
        <p:cNvGrpSpPr/>
        <p:nvPr/>
      </p:nvGrpSpPr>
      <p:grpSpPr>
        <a:xfrm>
          <a:off x="0" y="0"/>
          <a:ext cx="0" cy="0"/>
          <a:chOff x="0" y="0"/>
          <a:chExt cx="0" cy="0"/>
        </a:xfrm>
      </p:grpSpPr>
      <p:sp>
        <p:nvSpPr>
          <p:cNvPr id="33" name="Freeform 7"/>
          <p:cNvSpPr/>
          <p:nvPr/>
        </p:nvSpPr>
        <p:spPr>
          <a:xfrm>
            <a:off x="-2380" y="-925"/>
            <a:ext cx="9146380" cy="6858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274" y="0"/>
                </a:lnTo>
                <a:lnTo>
                  <a:pt x="21600" y="3"/>
                </a:lnTo>
                <a:lnTo>
                  <a:pt x="21600" y="21600"/>
                </a:lnTo>
                <a:lnTo>
                  <a:pt x="0" y="2160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34" name="Right Triangle 6"/>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35" name="标题文本"/>
          <p:cNvSpPr txBox="1"/>
          <p:nvPr>
            <p:ph type="title"/>
          </p:nvPr>
        </p:nvSpPr>
        <p:spPr>
          <a:xfrm rot="19140000">
            <a:off x="819399" y="1726737"/>
            <a:ext cx="5650992" cy="1207511"/>
          </a:xfrm>
          <a:prstGeom prst="rect">
            <a:avLst/>
          </a:prstGeom>
        </p:spPr>
        <p:txBody>
          <a:bodyPr lIns="9144" tIns="9144" rIns="9144" bIns="9144" anchor="b"/>
          <a:lstStyle>
            <a:lvl1pPr>
              <a:defRPr sz="3200"/>
            </a:lvl1pPr>
          </a:lstStyle>
          <a:p>
            <a:pPr/>
            <a:r>
              <a:t>标题文本</a:t>
            </a:r>
          </a:p>
        </p:txBody>
      </p:sp>
      <p:sp>
        <p:nvSpPr>
          <p:cNvPr id="36" name="正文级别 1…"/>
          <p:cNvSpPr txBox="1"/>
          <p:nvPr>
            <p:ph type="body" sz="quarter" idx="1"/>
          </p:nvPr>
        </p:nvSpPr>
        <p:spPr>
          <a:xfrm rot="19140000">
            <a:off x="1216152" y="2468303"/>
            <a:ext cx="6510529" cy="329186"/>
          </a:xfrm>
          <a:prstGeom prst="rect">
            <a:avLst/>
          </a:prstGeom>
        </p:spPr>
        <p:txBody>
          <a:bodyPr/>
          <a:lstStyle>
            <a:lvl1pPr marL="0" indent="0">
              <a:spcBef>
                <a:spcPts val="0"/>
              </a:spcBef>
              <a:defRPr b="0" cap="all" spc="400" sz="1400"/>
            </a:lvl1pPr>
            <a:lvl2pPr marL="0" indent="0">
              <a:spcBef>
                <a:spcPts val="0"/>
              </a:spcBef>
              <a:buSzTx/>
              <a:buNone/>
              <a:defRPr b="0" cap="all" spc="400" sz="1400"/>
            </a:lvl2pPr>
            <a:lvl3pPr marL="0" indent="0">
              <a:spcBef>
                <a:spcPts val="0"/>
              </a:spcBef>
              <a:buSzTx/>
              <a:buNone/>
              <a:defRPr b="0" cap="all" spc="400" sz="1400"/>
            </a:lvl3pPr>
            <a:lvl4pPr marL="0" indent="0">
              <a:spcBef>
                <a:spcPts val="0"/>
              </a:spcBef>
              <a:buSzTx/>
              <a:buNone/>
              <a:defRPr b="0" cap="all" spc="400" sz="1400"/>
            </a:lvl4pPr>
            <a:lvl5pPr marL="0" indent="0">
              <a:spcBef>
                <a:spcPts val="0"/>
              </a:spcBef>
              <a:buSzTx/>
              <a:buNone/>
              <a:defRPr b="0" cap="all" spc="400" sz="1400"/>
            </a:lvl5pPr>
          </a:lstStyle>
          <a:p>
            <a:pPr/>
            <a:r>
              <a:t>正文级别 1</a:t>
            </a:r>
          </a:p>
          <a:p>
            <a:pPr lvl="1"/>
            <a:r>
              <a:t>正文级别 2</a:t>
            </a:r>
          </a:p>
          <a:p>
            <a:pPr lvl="2"/>
            <a:r>
              <a:t>正文级别 3</a:t>
            </a:r>
          </a:p>
          <a:p>
            <a:pPr lvl="3"/>
            <a:r>
              <a:t>正文级别 4</a:t>
            </a:r>
          </a:p>
          <a:p>
            <a:pPr lvl="4"/>
            <a:r>
              <a:t>正文级别 5</a:t>
            </a:r>
          </a:p>
        </p:txBody>
      </p:sp>
      <p:sp>
        <p:nvSpPr>
          <p:cNvPr id="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44" name="正文级别 1…"/>
          <p:cNvSpPr txBox="1"/>
          <p:nvPr>
            <p:ph type="body" sz="quarter" idx="1"/>
          </p:nvPr>
        </p:nvSpPr>
        <p:spPr>
          <a:xfrm>
            <a:off x="822960" y="1097280"/>
            <a:ext cx="3200402" cy="3712465"/>
          </a:xfrm>
          <a:prstGeom prst="rect">
            <a:avLst/>
          </a:prstGeom>
        </p:spPr>
        <p:txBody>
          <a:bodyPr/>
          <a:lstStyle>
            <a:lvl1pPr>
              <a:defRPr sz="2800"/>
            </a:lvl1pPr>
            <a:lvl2pPr marL="202692" indent="-202692">
              <a:defRPr sz="2800"/>
            </a:lvl2pPr>
            <a:lvl3pPr marL="468172" indent="-230427">
              <a:defRPr sz="2800"/>
            </a:lvl3pPr>
            <a:lvl4pPr marL="722376" indent="-256031">
              <a:defRPr sz="2800"/>
            </a:lvl4pPr>
            <a:lvl5pPr marL="956055" indent="-270255">
              <a:defRPr sz="2800"/>
            </a:lvl5pPr>
          </a:lstStyle>
          <a:p>
            <a:pPr/>
            <a:r>
              <a:t>正文级别 1</a:t>
            </a:r>
          </a:p>
          <a:p>
            <a:pPr lvl="1"/>
            <a:r>
              <a:t>正文级别 2</a:t>
            </a:r>
          </a:p>
          <a:p>
            <a:pPr lvl="2"/>
            <a:r>
              <a:t>正文级别 3</a:t>
            </a:r>
          </a:p>
          <a:p>
            <a:pPr lvl="3"/>
            <a:r>
              <a:t>正文级别 4</a:t>
            </a:r>
          </a:p>
          <a:p>
            <a:pPr lvl="4"/>
            <a:r>
              <a:t>正文级别 5</a:t>
            </a:r>
          </a:p>
        </p:txBody>
      </p:sp>
      <p:sp>
        <p:nvSpPr>
          <p:cNvPr id="45" name="标题文本"/>
          <p:cNvSpPr txBox="1"/>
          <p:nvPr>
            <p:ph type="title"/>
          </p:nvPr>
        </p:nvSpPr>
        <p:spPr>
          <a:prstGeom prst="rect">
            <a:avLst/>
          </a:prstGeom>
        </p:spPr>
        <p:txBody>
          <a:bodyPr/>
          <a:lstStyle/>
          <a:p>
            <a:pPr/>
            <a:r>
              <a:t>标题文本</a:t>
            </a:r>
          </a:p>
        </p:txBody>
      </p:sp>
      <p:sp>
        <p:nvSpPr>
          <p:cNvPr id="4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53" name="标题文本"/>
          <p:cNvSpPr txBox="1"/>
          <p:nvPr>
            <p:ph type="title"/>
          </p:nvPr>
        </p:nvSpPr>
        <p:spPr>
          <a:prstGeom prst="rect">
            <a:avLst/>
          </a:prstGeom>
        </p:spPr>
        <p:txBody>
          <a:bodyPr/>
          <a:lstStyle/>
          <a:p>
            <a:pPr/>
            <a:r>
              <a:t>标题文本</a:t>
            </a:r>
          </a:p>
        </p:txBody>
      </p:sp>
      <p:sp>
        <p:nvSpPr>
          <p:cNvPr id="54" name="正文级别 1…"/>
          <p:cNvSpPr txBox="1"/>
          <p:nvPr>
            <p:ph type="body" sz="quarter" idx="1"/>
          </p:nvPr>
        </p:nvSpPr>
        <p:spPr>
          <a:xfrm>
            <a:off x="822960" y="1097280"/>
            <a:ext cx="3200402" cy="548641"/>
          </a:xfrm>
          <a:prstGeom prst="rect">
            <a:avLst/>
          </a:prstGeom>
        </p:spPr>
        <p:txBody>
          <a:bodyPr anchor="b"/>
          <a:lstStyle>
            <a:lvl1pPr marL="0" indent="0">
              <a:spcBef>
                <a:spcPts val="0"/>
              </a:spcBef>
              <a:defRPr b="0" cap="all" spc="400" sz="1400"/>
            </a:lvl1pPr>
            <a:lvl2pPr marL="0" indent="0">
              <a:spcBef>
                <a:spcPts val="0"/>
              </a:spcBef>
              <a:buSzTx/>
              <a:buNone/>
              <a:defRPr b="0" cap="all" spc="400" sz="1400"/>
            </a:lvl2pPr>
            <a:lvl3pPr marL="0" indent="0">
              <a:spcBef>
                <a:spcPts val="0"/>
              </a:spcBef>
              <a:buSzTx/>
              <a:buNone/>
              <a:defRPr b="0" cap="all" spc="400" sz="1400"/>
            </a:lvl3pPr>
            <a:lvl4pPr marL="0" indent="0">
              <a:spcBef>
                <a:spcPts val="0"/>
              </a:spcBef>
              <a:buSzTx/>
              <a:buNone/>
              <a:defRPr b="0" cap="all" spc="400" sz="1400"/>
            </a:lvl4pPr>
            <a:lvl5pPr marL="0" indent="0">
              <a:spcBef>
                <a:spcPts val="0"/>
              </a:spcBef>
              <a:buSzTx/>
              <a:buNone/>
              <a:defRPr b="0" cap="all" spc="400" sz="1400"/>
            </a:lvl5pPr>
          </a:lstStyle>
          <a:p>
            <a:pPr/>
            <a:r>
              <a:t>正文级别 1</a:t>
            </a:r>
          </a:p>
          <a:p>
            <a:pPr lvl="1"/>
            <a:r>
              <a:t>正文级别 2</a:t>
            </a:r>
          </a:p>
          <a:p>
            <a:pPr lvl="2"/>
            <a:r>
              <a:t>正文级别 3</a:t>
            </a:r>
          </a:p>
          <a:p>
            <a:pPr lvl="3"/>
            <a:r>
              <a:t>正文级别 4</a:t>
            </a:r>
          </a:p>
          <a:p>
            <a:pPr lvl="4"/>
            <a:r>
              <a:t>正文级别 5</a:t>
            </a:r>
          </a:p>
        </p:txBody>
      </p:sp>
      <p:sp>
        <p:nvSpPr>
          <p:cNvPr id="55" name="Text Placeholder 4"/>
          <p:cNvSpPr/>
          <p:nvPr>
            <p:ph type="body" sz="quarter" idx="13"/>
          </p:nvPr>
        </p:nvSpPr>
        <p:spPr>
          <a:xfrm>
            <a:off x="4700015" y="1097280"/>
            <a:ext cx="3200402" cy="548641"/>
          </a:xfrm>
          <a:prstGeom prst="rect">
            <a:avLst/>
          </a:prstGeom>
        </p:spPr>
        <p:txBody>
          <a:bodyPr anchor="b"/>
          <a:lstStyle/>
          <a:p>
            <a:pPr/>
          </a:p>
        </p:txBody>
      </p:sp>
      <p:sp>
        <p:nvSpPr>
          <p:cNvPr id="5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63" name="标题文本"/>
          <p:cNvSpPr txBox="1"/>
          <p:nvPr>
            <p:ph type="title"/>
          </p:nvPr>
        </p:nvSpPr>
        <p:spPr>
          <a:prstGeom prst="rect">
            <a:avLst/>
          </a:prstGeom>
        </p:spPr>
        <p:txBody>
          <a:bodyPr/>
          <a:lstStyle/>
          <a:p>
            <a:pPr/>
            <a:r>
              <a:t>标题文本</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容与标题">
    <p:spTree>
      <p:nvGrpSpPr>
        <p:cNvPr id="1" name=""/>
        <p:cNvGrpSpPr/>
        <p:nvPr/>
      </p:nvGrpSpPr>
      <p:grpSpPr>
        <a:xfrm>
          <a:off x="0" y="0"/>
          <a:ext cx="0" cy="0"/>
          <a:chOff x="0" y="0"/>
          <a:chExt cx="0" cy="0"/>
        </a:xfrm>
      </p:grpSpPr>
      <p:sp>
        <p:nvSpPr>
          <p:cNvPr id="78" name="Right Triangle 16"/>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79" name="Right Triangle 17"/>
          <p:cNvSpPr/>
          <p:nvPr/>
        </p:nvSpPr>
        <p:spPr>
          <a:xfrm rot="5400000">
            <a:off x="433389" y="-433389"/>
            <a:ext cx="6858001" cy="77247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80" name="标题文本"/>
          <p:cNvSpPr txBox="1"/>
          <p:nvPr>
            <p:ph type="title"/>
          </p:nvPr>
        </p:nvSpPr>
        <p:spPr>
          <a:xfrm rot="19140000">
            <a:off x="784928" y="1576103"/>
            <a:ext cx="5212083" cy="1089429"/>
          </a:xfrm>
          <a:prstGeom prst="rect">
            <a:avLst/>
          </a:prstGeom>
        </p:spPr>
        <p:txBody>
          <a:bodyPr lIns="0" tIns="0" rIns="0" bIns="0" anchor="b"/>
          <a:lstStyle>
            <a:lvl1pPr>
              <a:defRPr>
                <a:solidFill>
                  <a:srgbClr val="FFFFFF"/>
                </a:solidFill>
              </a:defRPr>
            </a:lvl1pPr>
          </a:lstStyle>
          <a:p>
            <a:pPr/>
            <a:r>
              <a:t>标题文本</a:t>
            </a:r>
          </a:p>
        </p:txBody>
      </p:sp>
      <p:sp>
        <p:nvSpPr>
          <p:cNvPr id="81" name="正文级别 1…"/>
          <p:cNvSpPr txBox="1"/>
          <p:nvPr>
            <p:ph type="body" sz="half" idx="1"/>
          </p:nvPr>
        </p:nvSpPr>
        <p:spPr>
          <a:xfrm>
            <a:off x="4749551" y="2618912"/>
            <a:ext cx="3807781" cy="3324689"/>
          </a:xfrm>
          <a:prstGeom prst="rect">
            <a:avLst/>
          </a:prstGeom>
        </p:spPr>
        <p:txBody>
          <a:bodyPr/>
          <a:lstStyle>
            <a:lvl1pPr>
              <a:defRPr sz="3200"/>
            </a:lvl1pPr>
            <a:lvl2pPr marL="198554" indent="-198554">
              <a:defRPr sz="3200"/>
            </a:lvl2pPr>
            <a:lvl3pPr marL="457200" indent="-219454">
              <a:defRPr sz="3200"/>
            </a:lvl3pPr>
            <a:lvl4pPr marL="729691" indent="-263347">
              <a:defRPr sz="3200"/>
            </a:lvl4pPr>
            <a:lvl5pPr marL="963777" indent="-277977">
              <a:defRPr sz="3200"/>
            </a:lvl5pPr>
          </a:lstStyle>
          <a:p>
            <a:pPr/>
            <a:r>
              <a:t>正文级别 1</a:t>
            </a:r>
          </a:p>
          <a:p>
            <a:pPr lvl="1"/>
            <a:r>
              <a:t>正文级别 2</a:t>
            </a:r>
          </a:p>
          <a:p>
            <a:pPr lvl="2"/>
            <a:r>
              <a:t>正文级别 3</a:t>
            </a:r>
          </a:p>
          <a:p>
            <a:pPr lvl="3"/>
            <a:r>
              <a:t>正文级别 4</a:t>
            </a:r>
          </a:p>
          <a:p>
            <a:pPr lvl="4"/>
            <a:r>
              <a:t>正文级别 5</a:t>
            </a:r>
          </a:p>
        </p:txBody>
      </p:sp>
      <p:sp>
        <p:nvSpPr>
          <p:cNvPr id="82" name="Text Placeholder 3"/>
          <p:cNvSpPr/>
          <p:nvPr>
            <p:ph type="body" sz="quarter" idx="13"/>
          </p:nvPr>
        </p:nvSpPr>
        <p:spPr>
          <a:xfrm rot="19140000">
            <a:off x="1297952" y="2253383"/>
            <a:ext cx="5794764" cy="623316"/>
          </a:xfrm>
          <a:prstGeom prst="rect">
            <a:avLst/>
          </a:prstGeom>
        </p:spPr>
        <p:txBody>
          <a:bodyPr/>
          <a:lstStyle/>
          <a:p>
            <a:pPr/>
          </a:p>
        </p:txBody>
      </p:sp>
      <p:sp>
        <p:nvSpPr>
          <p:cNvPr id="83" name="幻灯片编号"/>
          <p:cNvSpPr txBox="1"/>
          <p:nvPr>
            <p:ph type="sldNum" sz="quarter" idx="2"/>
          </p:nvPr>
        </p:nvSpPr>
        <p:spPr>
          <a:prstGeom prst="rect">
            <a:avLst/>
          </a:prstGeom>
          <a:ln>
            <a:solidFill>
              <a:srgbClr val="434342"/>
            </a:solidFill>
          </a:ln>
        </p:spPr>
        <p:txBody>
          <a:bodyPr/>
          <a:lstStyle>
            <a:lvl1pPr>
              <a:defRPr>
                <a:solidFill>
                  <a:srgbClr val="434342"/>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图片与标题">
    <p:spTree>
      <p:nvGrpSpPr>
        <p:cNvPr id="1" name=""/>
        <p:cNvGrpSpPr/>
        <p:nvPr/>
      </p:nvGrpSpPr>
      <p:grpSpPr>
        <a:xfrm>
          <a:off x="0" y="0"/>
          <a:ext cx="0" cy="0"/>
          <a:chOff x="0" y="0"/>
          <a:chExt cx="0" cy="0"/>
        </a:xfrm>
      </p:grpSpPr>
      <p:sp>
        <p:nvSpPr>
          <p:cNvPr id="90" name="Picture Placeholder 10"/>
          <p:cNvSpPr/>
          <p:nvPr>
            <p:ph type="pic" idx="13"/>
          </p:nvPr>
        </p:nvSpPr>
        <p:spPr>
          <a:xfrm>
            <a:off x="2028825" y="0"/>
            <a:ext cx="7115175" cy="6858000"/>
          </a:xfrm>
          <a:prstGeom prst="rect">
            <a:avLst/>
          </a:prstGeom>
        </p:spPr>
        <p:txBody>
          <a:bodyPr lIns="91439" tIns="45719" rIns="91439" bIns="45719">
            <a:noAutofit/>
          </a:bodyPr>
          <a:lstStyle/>
          <a:p>
            <a:pPr/>
          </a:p>
        </p:txBody>
      </p:sp>
      <p:sp>
        <p:nvSpPr>
          <p:cNvPr id="91" name="Right Triangle 8"/>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92" name="Freeform 9"/>
          <p:cNvSpPr/>
          <p:nvPr/>
        </p:nvSpPr>
        <p:spPr>
          <a:xfrm>
            <a:off x="-1" y="5048250"/>
            <a:ext cx="3571876" cy="1809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326" y="0"/>
                </a:lnTo>
                <a:lnTo>
                  <a:pt x="21600" y="21600"/>
                </a:lnTo>
                <a:lnTo>
                  <a:pt x="0" y="2160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93" name="标题文本"/>
          <p:cNvSpPr txBox="1"/>
          <p:nvPr>
            <p:ph type="title"/>
          </p:nvPr>
        </p:nvSpPr>
        <p:spPr>
          <a:xfrm rot="19140000">
            <a:off x="671197" y="1717500"/>
            <a:ext cx="5486402" cy="867446"/>
          </a:xfrm>
          <a:prstGeom prst="rect">
            <a:avLst/>
          </a:prstGeom>
        </p:spPr>
        <p:txBody>
          <a:bodyPr anchor="b"/>
          <a:lstStyle/>
          <a:p>
            <a:pPr/>
            <a:r>
              <a:t>标题文本</a:t>
            </a:r>
          </a:p>
        </p:txBody>
      </p:sp>
      <p:sp>
        <p:nvSpPr>
          <p:cNvPr id="94" name="正文级别 1…"/>
          <p:cNvSpPr txBox="1"/>
          <p:nvPr>
            <p:ph type="body" sz="quarter" idx="1"/>
          </p:nvPr>
        </p:nvSpPr>
        <p:spPr>
          <a:xfrm rot="19140000">
            <a:off x="1143479" y="2180527"/>
            <a:ext cx="6096545" cy="740666"/>
          </a:xfrm>
          <a:prstGeom prst="rect">
            <a:avLst/>
          </a:prstGeom>
        </p:spPr>
        <p:txBody>
          <a:bodyPr/>
          <a:lstStyle>
            <a:lvl1pPr marL="0" indent="0">
              <a:defRPr sz="1400">
                <a:solidFill>
                  <a:srgbClr val="434342"/>
                </a:solidFill>
              </a:defRPr>
            </a:lvl1pPr>
            <a:lvl2pPr marL="0" indent="0">
              <a:buSzTx/>
              <a:buNone/>
              <a:defRPr sz="1400">
                <a:solidFill>
                  <a:srgbClr val="434342"/>
                </a:solidFill>
              </a:defRPr>
            </a:lvl2pPr>
            <a:lvl3pPr marL="0" indent="0">
              <a:buSzTx/>
              <a:buNone/>
              <a:defRPr sz="1400">
                <a:solidFill>
                  <a:srgbClr val="434342"/>
                </a:solidFill>
              </a:defRPr>
            </a:lvl3pPr>
            <a:lvl4pPr marL="0" indent="0">
              <a:buSzTx/>
              <a:buNone/>
              <a:defRPr sz="1400">
                <a:solidFill>
                  <a:srgbClr val="434342"/>
                </a:solidFill>
              </a:defRPr>
            </a:lvl4pPr>
            <a:lvl5pPr marL="0" indent="0">
              <a:buSzTx/>
              <a:buNone/>
              <a:defRPr sz="1400">
                <a:solidFill>
                  <a:srgbClr val="434342"/>
                </a:solidFill>
              </a:defRPr>
            </a:lvl5pPr>
          </a:lstStyle>
          <a:p>
            <a:pPr/>
            <a:r>
              <a:t>正文级别 1</a:t>
            </a:r>
          </a:p>
          <a:p>
            <a:pPr lvl="1"/>
            <a:r>
              <a:t>正文级别 2</a:t>
            </a:r>
          </a:p>
          <a:p>
            <a:pPr lvl="2"/>
            <a:r>
              <a:t>正文级别 3</a:t>
            </a:r>
          </a:p>
          <a:p>
            <a:pPr lvl="3"/>
            <a:r>
              <a:t>正文级别 4</a:t>
            </a:r>
          </a:p>
          <a:p>
            <a:pPr lvl="4"/>
            <a:r>
              <a:t>正文级别 5</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reeform 6"/>
          <p:cNvSpPr/>
          <p:nvPr/>
        </p:nvSpPr>
        <p:spPr>
          <a:xfrm>
            <a:off x="-2384" y="5050633"/>
            <a:ext cx="3574260" cy="1807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 y="21600"/>
                </a:moveTo>
                <a:lnTo>
                  <a:pt x="0" y="0"/>
                </a:lnTo>
                <a:lnTo>
                  <a:pt x="12361" y="0"/>
                </a:lnTo>
                <a:lnTo>
                  <a:pt x="21600" y="21600"/>
                </a:lnTo>
                <a:lnTo>
                  <a:pt x="14" y="2160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3" name="Freeform 7"/>
          <p:cNvSpPr/>
          <p:nvPr/>
        </p:nvSpPr>
        <p:spPr>
          <a:xfrm>
            <a:off x="-2380" y="5051292"/>
            <a:ext cx="9146380" cy="1806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820" y="0"/>
                </a:lnTo>
                <a:lnTo>
                  <a:pt x="21600" y="11"/>
                </a:lnTo>
                <a:lnTo>
                  <a:pt x="21600" y="21600"/>
                </a:lnTo>
                <a:lnTo>
                  <a:pt x="0" y="2160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4" name="标题文本"/>
          <p:cNvSpPr txBox="1"/>
          <p:nvPr>
            <p:ph type="title"/>
          </p:nvPr>
        </p:nvSpPr>
        <p:spPr>
          <a:xfrm>
            <a:off x="822960" y="365758"/>
            <a:ext cx="7520941" cy="5486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标题文本</a:t>
            </a:r>
          </a:p>
        </p:txBody>
      </p:sp>
      <p:sp>
        <p:nvSpPr>
          <p:cNvPr id="5" name="正文级别 1…"/>
          <p:cNvSpPr txBox="1"/>
          <p:nvPr>
            <p:ph type="body" idx="1"/>
          </p:nvPr>
        </p:nvSpPr>
        <p:spPr>
          <a:xfrm>
            <a:off x="822960" y="1100627"/>
            <a:ext cx="7520941" cy="35798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6" name="幻灯片编号"/>
          <p:cNvSpPr txBox="1"/>
          <p:nvPr>
            <p:ph type="sldNum" sz="quarter" idx="2"/>
          </p:nvPr>
        </p:nvSpPr>
        <p:spPr>
          <a:xfrm>
            <a:off x="8401038" y="6292157"/>
            <a:ext cx="502922" cy="260250"/>
          </a:xfrm>
          <a:prstGeom prst="rect">
            <a:avLst/>
          </a:prstGeom>
          <a:ln w="19050">
            <a:solidFill>
              <a:srgbClr val="FFFFFF"/>
            </a:solidFill>
          </a:ln>
        </p:spPr>
        <p:txBody>
          <a:bodyPr lIns="9144" tIns="9144" rIns="9144" bIns="9144" anchor="ctr">
            <a:normAutofit fontScale="100000" lnSpcReduction="0"/>
          </a:bodyPr>
          <a:lstStyle>
            <a:lvl1pPr algn="ctr">
              <a:defRPr sz="1600">
                <a:solidFill>
                  <a:srgbClr val="FFFFFF"/>
                </a:solidFill>
                <a:latin typeface="+mj-lt"/>
                <a:ea typeface="+mj-ea"/>
                <a:cs typeface="+mj-cs"/>
                <a:sym typeface="Franklin Gothic Boo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1pPr>
      <a:lvl2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2pPr>
      <a:lvl3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3pPr>
      <a:lvl4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4pPr>
      <a:lvl5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5pPr>
      <a:lvl6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6pPr>
      <a:lvl7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7pPr>
      <a:lvl8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8pPr>
      <a:lvl9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9pPr>
    </p:titleStyle>
    <p:bodyStyle>
      <a:lvl1pPr marL="342900" marR="0" indent="-342900" algn="l" defTabSz="914400" rtl="0" latinLnBrk="0">
        <a:lnSpc>
          <a:spcPct val="100000"/>
        </a:lnSpc>
        <a:spcBef>
          <a:spcPts val="800"/>
        </a:spcBef>
        <a:spcAft>
          <a:spcPts val="0"/>
        </a:spcAft>
        <a:buClrTx/>
        <a:buSzTx/>
        <a:buFontTx/>
        <a:buNone/>
        <a:tabLst/>
        <a:defRPr b="1" baseline="0" cap="none" i="0" spc="0" strike="noStrike" sz="1600" u="none">
          <a:ln>
            <a:noFill/>
          </a:ln>
          <a:solidFill>
            <a:srgbClr val="000000"/>
          </a:solidFill>
          <a:uFillTx/>
          <a:latin typeface="+mj-lt"/>
          <a:ea typeface="+mj-ea"/>
          <a:cs typeface="+mj-cs"/>
          <a:sym typeface="Franklin Gothic Book"/>
        </a:defRPr>
      </a:lvl1pPr>
      <a:lvl2pPr marL="173736" marR="0" indent="-173736"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2pPr>
      <a:lvl3pPr marL="402336" marR="0" indent="-164590"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3pPr>
      <a:lvl4pPr marL="630936" marR="0" indent="-164591"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4pPr>
      <a:lvl5pPr marL="859536" marR="0" indent="-173736"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5pPr>
      <a:lvl6pPr marL="1122099" marR="0" indent="-198555"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6pPr>
      <a:lvl7pPr marL="1376824" marR="0" indent="-188104"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7pPr>
      <a:lvl8pPr marL="1605424" marR="0" indent="-188104"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8pPr>
      <a:lvl9pPr marL="1815737" marR="0" indent="-188104"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1pPr>
      <a:lvl2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2pPr>
      <a:lvl3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3pPr>
      <a:lvl4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4pPr>
      <a:lvl5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5pPr>
      <a:lvl6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6pPr>
      <a:lvl7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7pPr>
      <a:lvl8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8pPr>
      <a:lvl9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标题 1"/>
          <p:cNvSpPr txBox="1"/>
          <p:nvPr>
            <p:ph type="ctrTitle"/>
          </p:nvPr>
        </p:nvSpPr>
        <p:spPr>
          <a:xfrm>
            <a:off x="971599" y="548679"/>
            <a:ext cx="4752531" cy="2016226"/>
          </a:xfrm>
          <a:prstGeom prst="rect">
            <a:avLst/>
          </a:prstGeom>
        </p:spPr>
        <p:txBody>
          <a:bodyPr/>
          <a:lstStyle>
            <a:lvl1pPr>
              <a:defRPr sz="6600"/>
            </a:lvl1pPr>
          </a:lstStyle>
          <a:p>
            <a:pPr/>
            <a:r>
              <a:t>最终评审</a:t>
            </a:r>
          </a:p>
        </p:txBody>
      </p:sp>
      <p:sp>
        <p:nvSpPr>
          <p:cNvPr id="105" name="TextBox 3"/>
          <p:cNvSpPr txBox="1"/>
          <p:nvPr/>
        </p:nvSpPr>
        <p:spPr>
          <a:xfrm>
            <a:off x="2102617" y="3573388"/>
            <a:ext cx="6849173" cy="66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200">
                <a:latin typeface="+mj-lt"/>
                <a:ea typeface="+mj-ea"/>
                <a:cs typeface="+mj-cs"/>
                <a:sym typeface="Franklin Gothic Book"/>
              </a:defRPr>
            </a:lvl1pPr>
          </a:lstStyle>
          <a:p>
            <a:pPr/>
            <a:r>
              <a:t>G09小组：郑鸿棣，徐余浩，陈瑜安</a:t>
            </a:r>
          </a:p>
        </p:txBody>
      </p:sp>
      <p:pic>
        <p:nvPicPr>
          <p:cNvPr id="106" name="Picture 2" descr="Picture 2"/>
          <p:cNvPicPr>
            <a:picLocks noChangeAspect="1"/>
          </p:cNvPicPr>
          <p:nvPr/>
        </p:nvPicPr>
        <p:blipFill>
          <a:blip r:embed="rId2">
            <a:extLst/>
          </a:blip>
          <a:stretch>
            <a:fillRect/>
          </a:stretch>
        </p:blipFill>
        <p:spPr>
          <a:xfrm>
            <a:off x="539550" y="332656"/>
            <a:ext cx="1201740" cy="116998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矩形 6"/>
          <p:cNvSpPr txBox="1"/>
          <p:nvPr/>
        </p:nvSpPr>
        <p:spPr>
          <a:xfrm>
            <a:off x="322141" y="324824"/>
            <a:ext cx="8499718" cy="48681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27000" algn="just">
              <a:defRPr sz="2800">
                <a:latin typeface="宋体"/>
                <a:ea typeface="宋体"/>
                <a:cs typeface="宋体"/>
                <a:sym typeface="宋体"/>
              </a:defRPr>
            </a:pPr>
            <a:r>
              <a:t>技术可行性</a:t>
            </a:r>
            <a:endParaRPr>
              <a:latin typeface="Times New Roman"/>
              <a:ea typeface="Times New Roman"/>
              <a:cs typeface="Times New Roman"/>
              <a:sym typeface="Times New Roman"/>
            </a:endParaRPr>
          </a:p>
          <a:p>
            <a:pPr indent="127000" algn="just">
              <a:defRPr sz="2800">
                <a:latin typeface="宋体"/>
                <a:ea typeface="宋体"/>
                <a:cs typeface="宋体"/>
                <a:sym typeface="宋体"/>
              </a:defRPr>
            </a:pPr>
          </a:p>
          <a:p>
            <a:pPr lvl="1" indent="584200" algn="just">
              <a:defRPr>
                <a:latin typeface="Times New Roman"/>
                <a:ea typeface="Times New Roman"/>
                <a:cs typeface="Times New Roman"/>
                <a:sym typeface="Times New Roman"/>
              </a:defRPr>
            </a:pPr>
            <a:r>
              <a:t>1</a:t>
            </a:r>
            <a:r>
              <a:rPr>
                <a:latin typeface="宋体"/>
                <a:ea typeface="宋体"/>
                <a:cs typeface="宋体"/>
                <a:sym typeface="宋体"/>
              </a:rPr>
              <a:t>：人员问题</a:t>
            </a:r>
          </a:p>
          <a:p>
            <a:pPr indent="127000" algn="just">
              <a:defRPr>
                <a:latin typeface="Times New Roman"/>
                <a:ea typeface="Times New Roman"/>
                <a:cs typeface="Times New Roman"/>
                <a:sym typeface="Times New Roman"/>
              </a:defRPr>
            </a:pPr>
            <a:r>
              <a:t>	</a:t>
            </a:r>
            <a:r>
              <a:rPr>
                <a:latin typeface="宋体"/>
                <a:ea typeface="宋体"/>
                <a:cs typeface="宋体"/>
                <a:sym typeface="宋体"/>
              </a:rPr>
              <a:t>人员态度良好适合进行开发，但是小组人员实力有限，几乎没有开发经历，为了完成该项目，会利用课余时间进行学习，多开项目会议进行研讨。</a:t>
            </a:r>
          </a:p>
          <a:p>
            <a:pPr lvl="1" indent="584200" algn="just">
              <a:defRPr>
                <a:latin typeface="Times New Roman"/>
                <a:ea typeface="Times New Roman"/>
                <a:cs typeface="Times New Roman"/>
                <a:sym typeface="Times New Roman"/>
              </a:defRPr>
            </a:pPr>
            <a:r>
              <a:t>2</a:t>
            </a:r>
            <a:r>
              <a:rPr>
                <a:latin typeface="宋体"/>
                <a:ea typeface="宋体"/>
                <a:cs typeface="宋体"/>
                <a:sym typeface="宋体"/>
              </a:rPr>
              <a:t>：环境问题</a:t>
            </a:r>
          </a:p>
          <a:p>
            <a:pPr indent="127000" algn="just">
              <a:defRPr>
                <a:latin typeface="Times New Roman"/>
                <a:ea typeface="Times New Roman"/>
                <a:cs typeface="Times New Roman"/>
                <a:sym typeface="Times New Roman"/>
              </a:defRPr>
            </a:pPr>
            <a:r>
              <a:t>	</a:t>
            </a:r>
            <a:r>
              <a:rPr>
                <a:latin typeface="宋体"/>
                <a:ea typeface="宋体"/>
                <a:cs typeface="宋体"/>
                <a:sym typeface="宋体"/>
              </a:rPr>
              <a:t>本组环境主为学校寝室，可满足工程和项目的开发。</a:t>
            </a:r>
          </a:p>
          <a:p>
            <a:pPr lvl="1" indent="584200" algn="just">
              <a:defRPr>
                <a:latin typeface="Times New Roman"/>
                <a:ea typeface="Times New Roman"/>
                <a:cs typeface="Times New Roman"/>
                <a:sym typeface="Times New Roman"/>
              </a:defRPr>
            </a:pPr>
            <a:r>
              <a:t>3</a:t>
            </a:r>
            <a:r>
              <a:rPr>
                <a:latin typeface="宋体"/>
                <a:ea typeface="宋体"/>
                <a:cs typeface="宋体"/>
                <a:sym typeface="宋体"/>
              </a:rPr>
              <a:t>：本组设备</a:t>
            </a:r>
          </a:p>
          <a:p>
            <a:pPr indent="127000" algn="just">
              <a:defRPr>
                <a:latin typeface="Times New Roman"/>
                <a:ea typeface="Times New Roman"/>
                <a:cs typeface="Times New Roman"/>
                <a:sym typeface="Times New Roman"/>
              </a:defRPr>
            </a:pPr>
            <a:r>
              <a:t>	</a:t>
            </a:r>
            <a:r>
              <a:rPr>
                <a:latin typeface="宋体"/>
                <a:ea typeface="宋体"/>
                <a:cs typeface="宋体"/>
                <a:sym typeface="宋体"/>
              </a:rPr>
              <a:t>本组设备为</a:t>
            </a:r>
            <a:r>
              <a:t>3</a:t>
            </a:r>
            <a:r>
              <a:rPr>
                <a:latin typeface="宋体"/>
                <a:ea typeface="宋体"/>
                <a:cs typeface="宋体"/>
                <a:sym typeface="宋体"/>
              </a:rPr>
              <a:t>台</a:t>
            </a:r>
            <a:r>
              <a:t>pc</a:t>
            </a:r>
            <a:r>
              <a:rPr>
                <a:latin typeface="宋体"/>
                <a:ea typeface="宋体"/>
                <a:cs typeface="宋体"/>
                <a:sym typeface="宋体"/>
              </a:rPr>
              <a:t>机，其中一台支持</a:t>
            </a:r>
            <a:r>
              <a:t>macOS</a:t>
            </a:r>
            <a:endParaRPr>
              <a:latin typeface="宋体"/>
              <a:ea typeface="宋体"/>
              <a:cs typeface="宋体"/>
              <a:sym typeface="宋体"/>
            </a:endParaRPr>
          </a:p>
          <a:p>
            <a:pPr lvl="1" indent="584200" algn="just">
              <a:defRPr>
                <a:latin typeface="Times New Roman"/>
                <a:ea typeface="Times New Roman"/>
                <a:cs typeface="Times New Roman"/>
                <a:sym typeface="Times New Roman"/>
              </a:defRPr>
            </a:pPr>
            <a:r>
              <a:t>4</a:t>
            </a:r>
            <a:r>
              <a:rPr>
                <a:latin typeface="宋体"/>
                <a:ea typeface="宋体"/>
                <a:cs typeface="宋体"/>
                <a:sym typeface="宋体"/>
              </a:rPr>
              <a:t>：关键技术</a:t>
            </a:r>
          </a:p>
          <a:p>
            <a:pPr lvl="1" indent="584200" algn="just">
              <a:defRPr>
                <a:latin typeface="宋体"/>
                <a:ea typeface="宋体"/>
                <a:cs typeface="宋体"/>
                <a:sym typeface="宋体"/>
              </a:defRPr>
            </a:pPr>
            <a:r>
              <a:t>      服务器与客户端的连接</a:t>
            </a:r>
            <a:r>
              <a:rPr>
                <a:latin typeface="Times New Roman"/>
                <a:ea typeface="Times New Roman"/>
                <a:cs typeface="Times New Roman"/>
                <a:sym typeface="Times New Roman"/>
              </a:rPr>
              <a:t>:</a:t>
            </a:r>
            <a:r>
              <a:t>通过连接百度云的mysql来实现。</a:t>
            </a:r>
            <a:endParaRPr>
              <a:latin typeface="Times New Roman"/>
              <a:ea typeface="Times New Roman"/>
              <a:cs typeface="Times New Roman"/>
              <a:sym typeface="Times New Roman"/>
            </a:endParaRPr>
          </a:p>
          <a:p>
            <a:pPr lvl="1" indent="584200" algn="just">
              <a:defRPr>
                <a:latin typeface="Times New Roman"/>
                <a:ea typeface="Times New Roman"/>
                <a:cs typeface="Times New Roman"/>
                <a:sym typeface="Times New Roman"/>
              </a:defRPr>
            </a:pPr>
            <a:r>
              <a:t>5</a:t>
            </a:r>
            <a:r>
              <a:rPr>
                <a:latin typeface="宋体"/>
                <a:ea typeface="宋体"/>
                <a:cs typeface="宋体"/>
                <a:sym typeface="宋体"/>
              </a:rPr>
              <a:t>：开发难点</a:t>
            </a:r>
          </a:p>
          <a:p>
            <a:pPr lvl="1" indent="584200" algn="just">
              <a:defRPr>
                <a:latin typeface="宋体"/>
                <a:ea typeface="宋体"/>
                <a:cs typeface="宋体"/>
                <a:sym typeface="宋体"/>
              </a:defRPr>
            </a:pPr>
            <a:r>
              <a:t>      游戏与数据库的连接以及读取</a:t>
            </a:r>
            <a:endParaRPr>
              <a:latin typeface="Times New Roman"/>
              <a:ea typeface="Times New Roman"/>
              <a:cs typeface="Times New Roman"/>
              <a:sym typeface="Times New Roman"/>
            </a:endParaRPr>
          </a:p>
          <a:p>
            <a:pPr indent="127000" algn="just">
              <a:defRPr>
                <a:latin typeface="Times New Roman"/>
                <a:ea typeface="Times New Roman"/>
                <a:cs typeface="Times New Roman"/>
                <a:sym typeface="Times New Roman"/>
              </a:defRPr>
            </a:pP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4. 需求分析"/>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4. 需求分析</a:t>
            </a:r>
          </a:p>
        </p:txBody>
      </p:sp>
      <p:pic>
        <p:nvPicPr>
          <p:cNvPr id="133" name="屏幕快照 2019-06-17 下午9.47.26.png" descr="屏幕快照 2019-06-17 下午9.47.26.png"/>
          <p:cNvPicPr>
            <a:picLocks noChangeAspect="1"/>
          </p:cNvPicPr>
          <p:nvPr/>
        </p:nvPicPr>
        <p:blipFill>
          <a:blip r:embed="rId2">
            <a:extLst/>
          </a:blip>
          <a:stretch>
            <a:fillRect/>
          </a:stretch>
        </p:blipFill>
        <p:spPr>
          <a:xfrm>
            <a:off x="1041400" y="1458862"/>
            <a:ext cx="7061200" cy="334010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用户类别：…"/>
          <p:cNvSpPr txBox="1"/>
          <p:nvPr/>
        </p:nvSpPr>
        <p:spPr>
          <a:xfrm>
            <a:off x="503783" y="474980"/>
            <a:ext cx="8136434" cy="1437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27000" algn="just">
              <a:defRPr sz="2800">
                <a:latin typeface="宋体"/>
                <a:ea typeface="宋体"/>
                <a:cs typeface="宋体"/>
                <a:sym typeface="宋体"/>
              </a:defRPr>
            </a:pPr>
            <a:r>
              <a:t>用户类别：</a:t>
            </a:r>
          </a:p>
          <a:p>
            <a:pPr indent="127000" algn="just">
              <a:defRPr sz="2800">
                <a:latin typeface="宋体"/>
                <a:ea typeface="宋体"/>
                <a:cs typeface="宋体"/>
                <a:sym typeface="宋体"/>
              </a:defRPr>
            </a:pPr>
          </a:p>
          <a:p>
            <a:pPr indent="127000" algn="just">
              <a:defRPr sz="2300">
                <a:latin typeface="宋体"/>
                <a:ea typeface="宋体"/>
                <a:cs typeface="宋体"/>
                <a:sym typeface="宋体"/>
              </a:defRPr>
            </a:pPr>
            <a:r>
              <a:t>   体验钓鱼或者偶尔钓鱼的人，提供的一款3D仿真钓鱼游戏。</a:t>
            </a:r>
          </a:p>
        </p:txBody>
      </p:sp>
      <p:sp>
        <p:nvSpPr>
          <p:cNvPr id="136" name="矩形 9"/>
          <p:cNvSpPr txBox="1"/>
          <p:nvPr/>
        </p:nvSpPr>
        <p:spPr>
          <a:xfrm>
            <a:off x="438150" y="2519678"/>
            <a:ext cx="5744718" cy="2250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27000" algn="just">
              <a:defRPr sz="2800">
                <a:latin typeface="宋体"/>
                <a:ea typeface="宋体"/>
                <a:cs typeface="宋体"/>
                <a:sym typeface="宋体"/>
              </a:defRPr>
            </a:pPr>
            <a:r>
              <a:t>代表用户：</a:t>
            </a:r>
          </a:p>
          <a:p>
            <a:pPr indent="127000" algn="just">
              <a:defRPr sz="2800">
                <a:latin typeface="宋体"/>
                <a:ea typeface="宋体"/>
                <a:cs typeface="宋体"/>
                <a:sym typeface="宋体"/>
              </a:defRPr>
            </a:pPr>
          </a:p>
          <a:p>
            <a:pPr indent="127000" algn="just">
              <a:defRPr sz="2300">
                <a:latin typeface="宋体"/>
                <a:ea typeface="宋体"/>
                <a:cs typeface="宋体"/>
                <a:sym typeface="宋体"/>
              </a:defRPr>
            </a:pPr>
            <a:r>
              <a:t>   1. 陈云同学</a:t>
            </a:r>
          </a:p>
          <a:p>
            <a:pPr indent="127000" algn="just">
              <a:defRPr sz="2300">
                <a:latin typeface="宋体"/>
                <a:ea typeface="宋体"/>
                <a:cs typeface="宋体"/>
                <a:sym typeface="宋体"/>
              </a:defRPr>
            </a:pPr>
            <a:r>
              <a:t>   2. 陈滢洁同学</a:t>
            </a:r>
          </a:p>
          <a:p>
            <a:pPr indent="127000" algn="just">
              <a:defRPr sz="2300">
                <a:latin typeface="宋体"/>
                <a:ea typeface="宋体"/>
                <a:cs typeface="宋体"/>
                <a:sym typeface="宋体"/>
              </a:defRPr>
            </a:pPr>
            <a:r>
              <a:t>   3. 杨枨老师</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标题 1"/>
          <p:cNvSpPr txBox="1"/>
          <p:nvPr>
            <p:ph type="title"/>
          </p:nvPr>
        </p:nvSpPr>
        <p:spPr>
          <a:xfrm>
            <a:off x="695959" y="353058"/>
            <a:ext cx="7520941" cy="548642"/>
          </a:xfrm>
          <a:prstGeom prst="rect">
            <a:avLst/>
          </a:prstGeom>
        </p:spPr>
        <p:txBody>
          <a:bodyPr/>
          <a:lstStyle>
            <a:lvl1pPr indent="116839" algn="just" defTabSz="841247">
              <a:defRPr b="0" cap="none" sz="2500">
                <a:latin typeface="宋体"/>
                <a:ea typeface="宋体"/>
                <a:cs typeface="宋体"/>
                <a:sym typeface="宋体"/>
              </a:defRPr>
            </a:lvl1pPr>
          </a:lstStyle>
          <a:p>
            <a:pPr/>
            <a:r>
              <a:t>界面原型</a:t>
            </a:r>
          </a:p>
        </p:txBody>
      </p:sp>
      <p:sp>
        <p:nvSpPr>
          <p:cNvPr id="139" name="内容占位符 2"/>
          <p:cNvSpPr txBox="1"/>
          <p:nvPr>
            <p:ph type="body" idx="1"/>
          </p:nvPr>
        </p:nvSpPr>
        <p:spPr>
          <a:xfrm>
            <a:off x="822958" y="1100627"/>
            <a:ext cx="7520942" cy="3579851"/>
          </a:xfrm>
          <a:prstGeom prst="rect">
            <a:avLst/>
          </a:prstGeom>
        </p:spPr>
        <p:txBody>
          <a:bodyPr/>
          <a:lstStyle/>
          <a:p>
            <a:pPr/>
            <a:r>
              <a:t> </a:t>
            </a:r>
          </a:p>
        </p:txBody>
      </p:sp>
      <p:pic>
        <p:nvPicPr>
          <p:cNvPr id="140" name="Picture 2" descr="Picture 2"/>
          <p:cNvPicPr>
            <a:picLocks noChangeAspect="1"/>
          </p:cNvPicPr>
          <p:nvPr/>
        </p:nvPicPr>
        <p:blipFill>
          <a:blip r:embed="rId2">
            <a:extLst/>
          </a:blip>
          <a:stretch>
            <a:fillRect/>
          </a:stretch>
        </p:blipFill>
        <p:spPr>
          <a:xfrm>
            <a:off x="1115616" y="1268758"/>
            <a:ext cx="7142296" cy="496855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Picture 3" descr="Picture 3"/>
          <p:cNvPicPr>
            <a:picLocks noChangeAspect="1"/>
          </p:cNvPicPr>
          <p:nvPr/>
        </p:nvPicPr>
        <p:blipFill>
          <a:blip r:embed="rId2">
            <a:extLst/>
          </a:blip>
          <a:stretch>
            <a:fillRect/>
          </a:stretch>
        </p:blipFill>
        <p:spPr>
          <a:xfrm>
            <a:off x="827583" y="1268758"/>
            <a:ext cx="7612107" cy="511257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Picture 2" descr="Picture 2"/>
          <p:cNvPicPr>
            <a:picLocks noChangeAspect="1"/>
          </p:cNvPicPr>
          <p:nvPr/>
        </p:nvPicPr>
        <p:blipFill>
          <a:blip r:embed="rId2">
            <a:extLst/>
          </a:blip>
          <a:stretch>
            <a:fillRect/>
          </a:stretch>
        </p:blipFill>
        <p:spPr>
          <a:xfrm>
            <a:off x="683568" y="1268758"/>
            <a:ext cx="8281893" cy="522764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内容占位符 2"/>
          <p:cNvSpPr txBox="1"/>
          <p:nvPr>
            <p:ph type="body" idx="1"/>
          </p:nvPr>
        </p:nvSpPr>
        <p:spPr>
          <a:xfrm>
            <a:off x="822958" y="1100627"/>
            <a:ext cx="7520942" cy="3579851"/>
          </a:xfrm>
          <a:prstGeom prst="rect">
            <a:avLst/>
          </a:prstGeom>
        </p:spPr>
        <p:txBody>
          <a:bodyPr/>
          <a:lstStyle/>
          <a:p>
            <a:pPr/>
            <a:r>
              <a:t>联系我们</a:t>
            </a:r>
          </a:p>
        </p:txBody>
      </p:sp>
      <p:pic>
        <p:nvPicPr>
          <p:cNvPr id="147" name="Picture 2" descr="Picture 2"/>
          <p:cNvPicPr>
            <a:picLocks noChangeAspect="1"/>
          </p:cNvPicPr>
          <p:nvPr/>
        </p:nvPicPr>
        <p:blipFill>
          <a:blip r:embed="rId2">
            <a:extLst/>
          </a:blip>
          <a:stretch>
            <a:fillRect/>
          </a:stretch>
        </p:blipFill>
        <p:spPr>
          <a:xfrm>
            <a:off x="487231" y="1459383"/>
            <a:ext cx="8441385" cy="532859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内容占位符 2"/>
          <p:cNvSpPr txBox="1"/>
          <p:nvPr>
            <p:ph type="body" idx="1"/>
          </p:nvPr>
        </p:nvSpPr>
        <p:spPr>
          <a:xfrm>
            <a:off x="822958" y="1100627"/>
            <a:ext cx="7520942" cy="3579851"/>
          </a:xfrm>
          <a:prstGeom prst="rect">
            <a:avLst/>
          </a:prstGeom>
        </p:spPr>
        <p:txBody>
          <a:bodyPr/>
          <a:lstStyle/>
          <a:p>
            <a:pPr/>
            <a:r>
              <a:t>鱼类百科</a:t>
            </a:r>
          </a:p>
        </p:txBody>
      </p:sp>
      <p:pic>
        <p:nvPicPr>
          <p:cNvPr id="150" name="Picture 2" descr="Picture 2"/>
          <p:cNvPicPr>
            <a:picLocks noChangeAspect="1"/>
          </p:cNvPicPr>
          <p:nvPr/>
        </p:nvPicPr>
        <p:blipFill>
          <a:blip r:embed="rId2">
            <a:extLst/>
          </a:blip>
          <a:stretch>
            <a:fillRect/>
          </a:stretch>
        </p:blipFill>
        <p:spPr>
          <a:xfrm>
            <a:off x="539550" y="1484783"/>
            <a:ext cx="8092688" cy="512439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内容占位符 2"/>
          <p:cNvSpPr txBox="1"/>
          <p:nvPr>
            <p:ph type="body" idx="1"/>
          </p:nvPr>
        </p:nvSpPr>
        <p:spPr>
          <a:xfrm>
            <a:off x="822958" y="1100627"/>
            <a:ext cx="7520942" cy="3579851"/>
          </a:xfrm>
          <a:prstGeom prst="rect">
            <a:avLst/>
          </a:prstGeom>
        </p:spPr>
        <p:txBody>
          <a:bodyPr/>
          <a:lstStyle/>
          <a:p>
            <a:pPr/>
            <a:r>
              <a:t>钓鱼场所</a:t>
            </a:r>
          </a:p>
        </p:txBody>
      </p:sp>
      <p:pic>
        <p:nvPicPr>
          <p:cNvPr id="153" name="Picture 2" descr="Picture 2"/>
          <p:cNvPicPr>
            <a:picLocks noChangeAspect="1"/>
          </p:cNvPicPr>
          <p:nvPr/>
        </p:nvPicPr>
        <p:blipFill>
          <a:blip r:embed="rId2">
            <a:extLst/>
          </a:blip>
          <a:stretch>
            <a:fillRect/>
          </a:stretch>
        </p:blipFill>
        <p:spPr>
          <a:xfrm>
            <a:off x="755576" y="1700808"/>
            <a:ext cx="7642877" cy="482453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Picture 2" descr="Picture 2"/>
          <p:cNvPicPr>
            <a:picLocks noChangeAspect="1"/>
          </p:cNvPicPr>
          <p:nvPr/>
        </p:nvPicPr>
        <p:blipFill>
          <a:blip r:embed="rId2">
            <a:extLst/>
          </a:blip>
          <a:stretch>
            <a:fillRect/>
          </a:stretch>
        </p:blipFill>
        <p:spPr>
          <a:xfrm>
            <a:off x="539550" y="260647"/>
            <a:ext cx="7728159" cy="3168354"/>
          </a:xfrm>
          <a:prstGeom prst="rect">
            <a:avLst/>
          </a:prstGeom>
          <a:ln w="12700">
            <a:miter lim="400000"/>
          </a:ln>
        </p:spPr>
      </p:pic>
      <p:pic>
        <p:nvPicPr>
          <p:cNvPr id="156" name="Picture 3" descr="Picture 3"/>
          <p:cNvPicPr>
            <a:picLocks noChangeAspect="1"/>
          </p:cNvPicPr>
          <p:nvPr/>
        </p:nvPicPr>
        <p:blipFill>
          <a:blip r:embed="rId3">
            <a:extLst/>
          </a:blip>
          <a:stretch>
            <a:fillRect/>
          </a:stretch>
        </p:blipFill>
        <p:spPr>
          <a:xfrm>
            <a:off x="539550" y="3724535"/>
            <a:ext cx="7746211" cy="273630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标题 1"/>
          <p:cNvSpPr txBox="1"/>
          <p:nvPr>
            <p:ph type="title"/>
          </p:nvPr>
        </p:nvSpPr>
        <p:spPr>
          <a:xfrm>
            <a:off x="2854959" y="467359"/>
            <a:ext cx="7520941" cy="548641"/>
          </a:xfrm>
          <a:prstGeom prst="rect">
            <a:avLst/>
          </a:prstGeom>
        </p:spPr>
        <p:txBody>
          <a:bodyPr/>
          <a:lstStyle>
            <a:lvl1pPr defTabSz="841247">
              <a:defRPr sz="2500"/>
            </a:lvl1pPr>
          </a:lstStyle>
          <a:p>
            <a:pPr/>
            <a:r>
              <a:t>目录</a:t>
            </a:r>
          </a:p>
        </p:txBody>
      </p:sp>
      <p:sp>
        <p:nvSpPr>
          <p:cNvPr id="109" name="内容占位符 2"/>
          <p:cNvSpPr txBox="1"/>
          <p:nvPr>
            <p:ph type="body" idx="1"/>
          </p:nvPr>
        </p:nvSpPr>
        <p:spPr>
          <a:xfrm>
            <a:off x="1343658" y="1430827"/>
            <a:ext cx="7520942" cy="3579851"/>
          </a:xfrm>
          <a:prstGeom prst="rect">
            <a:avLst/>
          </a:prstGeom>
        </p:spPr>
        <p:txBody>
          <a:bodyPr/>
          <a:lstStyle/>
          <a:p>
            <a:pPr>
              <a:defRPr sz="4000"/>
            </a:pPr>
            <a:r>
              <a:t>一. 项目进度表及实现情况</a:t>
            </a:r>
          </a:p>
          <a:p>
            <a:pPr>
              <a:defRPr sz="4000"/>
            </a:pPr>
            <a:r>
              <a:t>二. 文档完成情况</a:t>
            </a:r>
          </a:p>
          <a:p>
            <a:pPr>
              <a:defRPr sz="4000"/>
            </a:pPr>
            <a:r>
              <a:t>三. 测试情况及结果</a:t>
            </a:r>
          </a:p>
          <a:p>
            <a:pPr>
              <a:defRPr sz="4000"/>
            </a:pPr>
            <a:r>
              <a:t>四. 项目总结</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内容占位符 2"/>
          <p:cNvSpPr txBox="1"/>
          <p:nvPr>
            <p:ph type="body" idx="1"/>
          </p:nvPr>
        </p:nvSpPr>
        <p:spPr>
          <a:xfrm>
            <a:off x="822958" y="1100627"/>
            <a:ext cx="7520942" cy="3579851"/>
          </a:xfrm>
          <a:prstGeom prst="rect">
            <a:avLst/>
          </a:prstGeom>
        </p:spPr>
        <p:txBody>
          <a:bodyPr/>
          <a:lstStyle/>
          <a:p>
            <a:pPr/>
          </a:p>
        </p:txBody>
      </p:sp>
      <p:pic>
        <p:nvPicPr>
          <p:cNvPr id="159" name="Picture 2" descr="Picture 2"/>
          <p:cNvPicPr>
            <a:picLocks noChangeAspect="1"/>
          </p:cNvPicPr>
          <p:nvPr/>
        </p:nvPicPr>
        <p:blipFill>
          <a:blip r:embed="rId2">
            <a:extLst/>
          </a:blip>
          <a:stretch>
            <a:fillRect/>
          </a:stretch>
        </p:blipFill>
        <p:spPr>
          <a:xfrm>
            <a:off x="827583" y="692694"/>
            <a:ext cx="7742182" cy="489654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内容占位符 2"/>
          <p:cNvSpPr txBox="1"/>
          <p:nvPr>
            <p:ph type="body" idx="1"/>
          </p:nvPr>
        </p:nvSpPr>
        <p:spPr>
          <a:xfrm>
            <a:off x="822958" y="1100627"/>
            <a:ext cx="7520942" cy="3579851"/>
          </a:xfrm>
          <a:prstGeom prst="rect">
            <a:avLst/>
          </a:prstGeom>
        </p:spPr>
        <p:txBody>
          <a:bodyPr/>
          <a:lstStyle/>
          <a:p>
            <a:pPr/>
          </a:p>
        </p:txBody>
      </p:sp>
      <p:pic>
        <p:nvPicPr>
          <p:cNvPr id="162" name="Picture 2" descr="Picture 2"/>
          <p:cNvPicPr>
            <a:picLocks noChangeAspect="1"/>
          </p:cNvPicPr>
          <p:nvPr/>
        </p:nvPicPr>
        <p:blipFill>
          <a:blip r:embed="rId2">
            <a:extLst/>
          </a:blip>
          <a:stretch>
            <a:fillRect/>
          </a:stretch>
        </p:blipFill>
        <p:spPr>
          <a:xfrm>
            <a:off x="467543" y="980728"/>
            <a:ext cx="8653027" cy="547260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用户反馈"/>
          <p:cNvSpPr txBox="1"/>
          <p:nvPr>
            <p:ph type="title"/>
          </p:nvPr>
        </p:nvSpPr>
        <p:spPr>
          <a:xfrm>
            <a:off x="289560" y="238758"/>
            <a:ext cx="7520941" cy="548642"/>
          </a:xfrm>
          <a:prstGeom prst="rect">
            <a:avLst/>
          </a:prstGeom>
        </p:spPr>
        <p:txBody>
          <a:bodyPr/>
          <a:lstStyle>
            <a:lvl1pPr indent="116839" algn="just" defTabSz="841247">
              <a:defRPr b="0" cap="none" sz="2500">
                <a:latin typeface="宋体"/>
                <a:ea typeface="宋体"/>
                <a:cs typeface="宋体"/>
                <a:sym typeface="宋体"/>
              </a:defRPr>
            </a:lvl1pPr>
          </a:lstStyle>
          <a:p>
            <a:pPr/>
            <a:r>
              <a:t>用户反馈</a:t>
            </a:r>
          </a:p>
        </p:txBody>
      </p:sp>
      <p:sp>
        <p:nvSpPr>
          <p:cNvPr id="165" name="陈云同学：…"/>
          <p:cNvSpPr txBox="1"/>
          <p:nvPr>
            <p:ph type="body" sz="half" idx="1"/>
          </p:nvPr>
        </p:nvSpPr>
        <p:spPr>
          <a:xfrm>
            <a:off x="365858" y="1113327"/>
            <a:ext cx="5516526" cy="4137956"/>
          </a:xfrm>
          <a:prstGeom prst="rect">
            <a:avLst/>
          </a:prstGeom>
        </p:spPr>
        <p:txBody>
          <a:bodyPr/>
          <a:lstStyle/>
          <a:p>
            <a:pPr/>
            <a:r>
              <a:t>陈云同学（β测试）：</a:t>
            </a:r>
          </a:p>
          <a:p>
            <a:pPr lvl="2" marL="105155" indent="132589">
              <a:buSzTx/>
              <a:buNone/>
            </a:pPr>
            <a:r>
              <a:t>存在闪退状态（由于技术缘故，还在排查）</a:t>
            </a:r>
          </a:p>
          <a:p>
            <a:pPr lvl="2" marL="105155" indent="132589">
              <a:buSzTx/>
              <a:buNone/>
            </a:pPr>
            <a:r>
              <a:t>背包点击后会出现白色方框（技术缘故，还在排查）</a:t>
            </a:r>
          </a:p>
          <a:p>
            <a:pPr lvl="2" marL="105155" indent="132589">
              <a:buSzTx/>
              <a:buNone/>
            </a:pPr>
            <a:r>
              <a:t>鱼种类增加（由于模型缺乏，暂未实现）</a:t>
            </a:r>
          </a:p>
          <a:p>
            <a:pPr/>
          </a:p>
          <a:p>
            <a:pPr/>
            <a:r>
              <a:t>陈滢洁同学（α测试）：</a:t>
            </a:r>
          </a:p>
          <a:p>
            <a:pPr lvl="2" marL="105155" indent="132589">
              <a:buSzTx/>
              <a:buNone/>
            </a:pPr>
            <a:r>
              <a:t>游戏过于简单（由于技术缘故，无法完成）</a:t>
            </a:r>
          </a:p>
          <a:p>
            <a:pPr lvl="2" marL="105155" indent="132589">
              <a:buSzTx/>
              <a:buNone/>
            </a:pPr>
            <a:r>
              <a:t>移动后存在浮空情况（技术缘故，还在排查）</a:t>
            </a:r>
          </a:p>
          <a:p>
            <a:pPr lvl="2" marL="105155" indent="132589">
              <a:buSzTx/>
              <a:buNone/>
            </a:pPr>
            <a:r>
              <a:t>初始界面按钮大一些（已修改）</a:t>
            </a:r>
          </a:p>
          <a:p>
            <a:pPr lvl="2" marL="105155" indent="132589">
              <a:buSzTx/>
              <a:buNone/>
            </a:pPr>
            <a:r>
              <a:t>加载时候缺少加载提示（已修改）</a:t>
            </a:r>
          </a:p>
        </p:txBody>
      </p:sp>
      <p:sp>
        <p:nvSpPr>
          <p:cNvPr id="166" name="杨枨老师：…"/>
          <p:cNvSpPr txBox="1"/>
          <p:nvPr/>
        </p:nvSpPr>
        <p:spPr>
          <a:xfrm>
            <a:off x="5312612" y="2862579"/>
            <a:ext cx="3593084" cy="1138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342900" indent="-342900">
              <a:spcBef>
                <a:spcPts val="800"/>
              </a:spcBef>
              <a:defRPr b="1" sz="1600">
                <a:latin typeface="+mj-lt"/>
                <a:ea typeface="+mj-ea"/>
                <a:cs typeface="+mj-cs"/>
                <a:sym typeface="Franklin Gothic Book"/>
              </a:defRPr>
            </a:pPr>
            <a:r>
              <a:t>杨枨老师（α测试）：</a:t>
            </a:r>
          </a:p>
          <a:p>
            <a:pPr lvl="2" marL="105155" indent="132589">
              <a:spcBef>
                <a:spcPts val="800"/>
              </a:spcBef>
              <a:defRPr b="1" sz="1600">
                <a:latin typeface="+mj-lt"/>
                <a:ea typeface="+mj-ea"/>
                <a:cs typeface="+mj-cs"/>
                <a:sym typeface="Franklin Gothic Book"/>
              </a:defRPr>
            </a:pPr>
            <a:r>
              <a:t>初始界面按钮大一些（已修改）</a:t>
            </a:r>
          </a:p>
          <a:p>
            <a:pPr lvl="2" marL="105155" indent="132589">
              <a:spcBef>
                <a:spcPts val="800"/>
              </a:spcBef>
              <a:defRPr b="1" sz="1600">
                <a:latin typeface="+mj-lt"/>
                <a:ea typeface="+mj-ea"/>
                <a:cs typeface="+mj-cs"/>
                <a:sym typeface="Franklin Gothic Book"/>
              </a:defRPr>
            </a:pPr>
            <a:r>
              <a:t>增加登录以及排行榜（已努力实现）</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E-R图"/>
          <p:cNvSpPr txBox="1"/>
          <p:nvPr/>
        </p:nvSpPr>
        <p:spPr>
          <a:xfrm>
            <a:off x="354328" y="525780"/>
            <a:ext cx="1159554"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E-R图</a:t>
            </a:r>
          </a:p>
        </p:txBody>
      </p:sp>
      <p:pic>
        <p:nvPicPr>
          <p:cNvPr id="169" name="WechatIMG2403.png" descr="WechatIMG2403.png"/>
          <p:cNvPicPr>
            <a:picLocks noChangeAspect="1"/>
          </p:cNvPicPr>
          <p:nvPr/>
        </p:nvPicPr>
        <p:blipFill>
          <a:blip r:embed="rId2">
            <a:extLst/>
          </a:blip>
          <a:stretch>
            <a:fillRect/>
          </a:stretch>
        </p:blipFill>
        <p:spPr>
          <a:xfrm>
            <a:off x="2492625" y="975248"/>
            <a:ext cx="5141247" cy="3857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内容占位符 2"/>
          <p:cNvSpPr txBox="1"/>
          <p:nvPr>
            <p:ph type="body" idx="1"/>
          </p:nvPr>
        </p:nvSpPr>
        <p:spPr>
          <a:xfrm>
            <a:off x="552252" y="955203"/>
            <a:ext cx="7746063" cy="6248403"/>
          </a:xfrm>
          <a:prstGeom prst="rect">
            <a:avLst/>
          </a:prstGeom>
        </p:spPr>
        <p:txBody>
          <a:bodyPr/>
          <a:lstStyle/>
          <a:p>
            <a:pPr/>
            <a:r>
              <a:t>用户</a:t>
            </a:r>
          </a:p>
        </p:txBody>
      </p:sp>
      <p:graphicFrame>
        <p:nvGraphicFramePr>
          <p:cNvPr id="172" name="表格 5"/>
          <p:cNvGraphicFramePr/>
          <p:nvPr/>
        </p:nvGraphicFramePr>
        <p:xfrm>
          <a:off x="1616972" y="1803231"/>
          <a:ext cx="5616622" cy="2730976"/>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910261"/>
                <a:gridCol w="1021708"/>
                <a:gridCol w="954562"/>
                <a:gridCol w="857884"/>
                <a:gridCol w="961946"/>
                <a:gridCol w="910261"/>
              </a:tblGrid>
              <a:tr h="498726">
                <a:tc>
                  <a:txBody>
                    <a:bodyPr/>
                    <a:lstStyle/>
                    <a:p>
                      <a:pPr indent="127000" algn="l">
                        <a:defRPr b="0" sz="1800">
                          <a:solidFill>
                            <a:srgbClr val="000000"/>
                          </a:solidFill>
                        </a:defRPr>
                      </a:pPr>
                      <a:r>
                        <a:rPr b="1" sz="1000">
                          <a:solidFill>
                            <a:srgbClr val="FFFFFF"/>
                          </a:solidFill>
                          <a:uFill>
                            <a:solidFill>
                              <a:srgbClr val="000000"/>
                            </a:solidFill>
                          </a:uFill>
                        </a:rPr>
                        <a:t>字段名</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实际字段名</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类型</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是否能为空</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键型</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说明</a:t>
                      </a:r>
                    </a:p>
                  </a:txBody>
                  <a:tcPr marL="50800" marR="50800" marT="50800" marB="50800" anchor="ctr" anchorCtr="0" horzOverflow="overflow"/>
                </a:tc>
              </a:tr>
              <a:tr h="498726">
                <a:tc>
                  <a:txBody>
                    <a:bodyPr/>
                    <a:lstStyle/>
                    <a:p>
                      <a:pPr indent="127000" algn="l">
                        <a:defRPr b="0" sz="1800">
                          <a:solidFill>
                            <a:srgbClr val="000000"/>
                          </a:solidFill>
                        </a:defRPr>
                      </a:pPr>
                      <a:r>
                        <a:rPr b="1" sz="1000">
                          <a:solidFill>
                            <a:srgbClr val="FFFFFF"/>
                          </a:solidFill>
                          <a:uFill>
                            <a:solidFill>
                              <a:srgbClr val="000000"/>
                            </a:solidFill>
                          </a:uFill>
                        </a:rPr>
                        <a:t>用户账号</a:t>
                      </a:r>
                    </a:p>
                  </a:txBody>
                  <a:tcPr marL="50800" marR="50800" marT="50800" marB="50800" anchor="ctr" anchorCtr="0" horzOverflow="overflow"/>
                </a:tc>
                <a:tc>
                  <a:txBody>
                    <a:bodyPr/>
                    <a:lstStyle/>
                    <a:p>
                      <a:pPr indent="127000" algn="l">
                        <a:defRPr sz="1800"/>
                      </a:pPr>
                      <a:r>
                        <a:rPr sz="1000">
                          <a:uFill>
                            <a:solidFill>
                              <a:srgbClr val="000000"/>
                            </a:solidFill>
                          </a:uFill>
                        </a:rPr>
                        <a:t>UseAccount</a:t>
                      </a:r>
                    </a:p>
                  </a:txBody>
                  <a:tcPr marL="50800" marR="50800" marT="50800" marB="50800" anchor="ctr" anchorCtr="0" horzOverflow="overflow"/>
                </a:tc>
                <a:tc>
                  <a:txBody>
                    <a:bodyPr/>
                    <a:lstStyle/>
                    <a:p>
                      <a:pPr indent="127000" algn="l">
                        <a:defRPr sz="1800"/>
                      </a:pPr>
                      <a:r>
                        <a:rPr sz="1000">
                          <a:uFill>
                            <a:solidFill>
                              <a:srgbClr val="000000"/>
                            </a:solidFill>
                          </a:uFill>
                        </a:rPr>
                        <a:t>varchar(16)</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algn="l">
                        <a:defRPr sz="1800"/>
                      </a:pPr>
                      <a:r>
                        <a:rPr sz="1200">
                          <a:uFill>
                            <a:solidFill>
                              <a:srgbClr val="000000"/>
                            </a:solidFill>
                          </a:uFill>
                        </a:rPr>
                        <a:t> </a:t>
                      </a:r>
                    </a:p>
                  </a:txBody>
                  <a:tcPr marL="50800" marR="50800" marT="50800" marB="50800" anchor="ctr" anchorCtr="0" horzOverflow="overflow"/>
                </a:tc>
                <a:tc>
                  <a:txBody>
                    <a:bodyPr/>
                    <a:lstStyle/>
                    <a:p>
                      <a:pPr indent="127000" algn="l">
                        <a:defRPr sz="1800"/>
                      </a:pPr>
                      <a:r>
                        <a:rPr sz="1000">
                          <a:uFill>
                            <a:solidFill>
                              <a:srgbClr val="000000"/>
                            </a:solidFill>
                          </a:uFill>
                        </a:rPr>
                        <a:t>用户的账号</a:t>
                      </a:r>
                    </a:p>
                  </a:txBody>
                  <a:tcPr marL="50800" marR="50800" marT="50800" marB="50800" anchor="ctr" anchorCtr="0" horzOverflow="overflow"/>
                </a:tc>
              </a:tr>
              <a:tr h="498726">
                <a:tc>
                  <a:txBody>
                    <a:bodyPr/>
                    <a:lstStyle/>
                    <a:p>
                      <a:pPr indent="127000" algn="l">
                        <a:defRPr b="0" sz="1800">
                          <a:solidFill>
                            <a:srgbClr val="000000"/>
                          </a:solidFill>
                        </a:defRPr>
                      </a:pPr>
                      <a:r>
                        <a:rPr b="1" sz="1000">
                          <a:solidFill>
                            <a:srgbClr val="FFFFFF"/>
                          </a:solidFill>
                          <a:uFill>
                            <a:solidFill>
                              <a:srgbClr val="000000"/>
                            </a:solidFill>
                          </a:uFill>
                        </a:rPr>
                        <a:t>用户密码</a:t>
                      </a:r>
                    </a:p>
                  </a:txBody>
                  <a:tcPr marL="50800" marR="50800" marT="50800" marB="50800" anchor="ctr" anchorCtr="0" horzOverflow="overflow"/>
                </a:tc>
                <a:tc>
                  <a:txBody>
                    <a:bodyPr/>
                    <a:lstStyle/>
                    <a:p>
                      <a:pPr indent="127000" algn="l">
                        <a:defRPr sz="1800"/>
                      </a:pPr>
                      <a:r>
                        <a:rPr sz="1000">
                          <a:uFill>
                            <a:solidFill>
                              <a:srgbClr val="000000"/>
                            </a:solidFill>
                          </a:uFill>
                        </a:rPr>
                        <a:t>UserPassword</a:t>
                      </a:r>
                    </a:p>
                  </a:txBody>
                  <a:tcPr marL="50800" marR="50800" marT="50800" marB="50800" anchor="ctr" anchorCtr="0" horzOverflow="overflow"/>
                </a:tc>
                <a:tc>
                  <a:txBody>
                    <a:bodyPr/>
                    <a:lstStyle/>
                    <a:p>
                      <a:pPr indent="127000" algn="l">
                        <a:defRPr sz="1800"/>
                      </a:pPr>
                      <a:r>
                        <a:rPr sz="1000">
                          <a:uFill>
                            <a:solidFill>
                              <a:srgbClr val="000000"/>
                            </a:solidFill>
                          </a:uFill>
                        </a:rPr>
                        <a:t>varchar(20)</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algn="l">
                        <a:defRPr sz="1800"/>
                      </a:pPr>
                      <a:r>
                        <a:rPr sz="1200">
                          <a:uFill>
                            <a:solidFill>
                              <a:srgbClr val="000000"/>
                            </a:solidFill>
                          </a:uFill>
                        </a:rPr>
                        <a:t> </a:t>
                      </a:r>
                    </a:p>
                  </a:txBody>
                  <a:tcPr marL="50800" marR="50800" marT="50800" marB="50800" anchor="ctr" anchorCtr="0" horzOverflow="overflow"/>
                </a:tc>
                <a:tc>
                  <a:txBody>
                    <a:bodyPr/>
                    <a:lstStyle/>
                    <a:p>
                      <a:pPr indent="127000" algn="l">
                        <a:defRPr sz="1800"/>
                      </a:pPr>
                      <a:r>
                        <a:rPr sz="1000">
                          <a:uFill>
                            <a:solidFill>
                              <a:srgbClr val="000000"/>
                            </a:solidFill>
                          </a:uFill>
                        </a:rPr>
                        <a:t>用户的密码</a:t>
                      </a:r>
                    </a:p>
                  </a:txBody>
                  <a:tcPr marL="50800" marR="50800" marT="50800" marB="50800" anchor="ctr" anchorCtr="0" horzOverflow="overflow"/>
                </a:tc>
              </a:tr>
              <a:tr h="498726">
                <a:tc>
                  <a:txBody>
                    <a:bodyPr/>
                    <a:lstStyle/>
                    <a:p>
                      <a:pPr indent="127000" algn="l">
                        <a:defRPr b="0" sz="1800">
                          <a:solidFill>
                            <a:srgbClr val="000000"/>
                          </a:solidFill>
                        </a:defRPr>
                      </a:pPr>
                      <a:r>
                        <a:rPr b="1" sz="1000">
                          <a:solidFill>
                            <a:srgbClr val="FFFFFF"/>
                          </a:solidFill>
                          <a:uFill>
                            <a:solidFill>
                              <a:srgbClr val="000000"/>
                            </a:solidFill>
                          </a:uFill>
                        </a:rPr>
                        <a:t>积分</a:t>
                      </a:r>
                    </a:p>
                  </a:txBody>
                  <a:tcPr marL="50800" marR="50800" marT="50800" marB="50800" anchor="ctr" anchorCtr="0" horzOverflow="overflow"/>
                </a:tc>
                <a:tc>
                  <a:txBody>
                    <a:bodyPr/>
                    <a:lstStyle/>
                    <a:p>
                      <a:pPr indent="127000" algn="l">
                        <a:defRPr sz="1800"/>
                      </a:pPr>
                      <a:r>
                        <a:rPr sz="1000">
                          <a:uFill>
                            <a:solidFill>
                              <a:srgbClr val="000000"/>
                            </a:solidFill>
                          </a:uFill>
                        </a:rPr>
                        <a:t>score</a:t>
                      </a:r>
                    </a:p>
                  </a:txBody>
                  <a:tcPr marL="50800" marR="50800" marT="50800" marB="50800" anchor="ctr" anchorCtr="0" horzOverflow="overflow"/>
                </a:tc>
                <a:tc>
                  <a:txBody>
                    <a:bodyPr/>
                    <a:lstStyle/>
                    <a:p>
                      <a:pPr indent="127000" algn="l">
                        <a:defRPr sz="1800"/>
                      </a:pPr>
                      <a:r>
                        <a:rPr sz="1000">
                          <a:uFill>
                            <a:solidFill>
                              <a:srgbClr val="000000"/>
                            </a:solidFill>
                          </a:uFill>
                        </a:rPr>
                        <a:t>int</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algn="l">
                        <a:defRPr sz="1200">
                          <a:uFill>
                            <a:solidFill>
                              <a:srgbClr val="000000"/>
                            </a:solidFill>
                          </a:uFill>
                        </a:defRPr>
                      </a:pPr>
                    </a:p>
                  </a:txBody>
                  <a:tcPr marL="50800" marR="50800" marT="50800" marB="50800" anchor="ctr" anchorCtr="0" horzOverflow="overflow"/>
                </a:tc>
                <a:tc>
                  <a:txBody>
                    <a:bodyPr/>
                    <a:lstStyle/>
                    <a:p>
                      <a:pPr indent="127000" algn="l">
                        <a:defRPr sz="1800"/>
                      </a:pPr>
                      <a:r>
                        <a:rPr sz="1000">
                          <a:uFill>
                            <a:solidFill>
                              <a:srgbClr val="000000"/>
                            </a:solidFill>
                          </a:uFill>
                        </a:rPr>
                        <a:t>用户的积分</a:t>
                      </a:r>
                    </a:p>
                  </a:txBody>
                  <a:tcPr marL="50800" marR="50800" marT="50800" marB="50800" anchor="ctr" anchorCtr="0" horzOverflow="overflow"/>
                </a:tc>
              </a:tr>
            </a:tbl>
          </a:graphicData>
        </a:graphic>
      </p:graphicFrame>
      <p:sp>
        <p:nvSpPr>
          <p:cNvPr id="173" name="TextBox 3"/>
          <p:cNvSpPr txBox="1"/>
          <p:nvPr/>
        </p:nvSpPr>
        <p:spPr>
          <a:xfrm>
            <a:off x="683566" y="188639"/>
            <a:ext cx="5040564"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latin typeface="+mj-lt"/>
                <a:ea typeface="+mj-ea"/>
                <a:cs typeface="+mj-cs"/>
                <a:sym typeface="Franklin Gothic Book"/>
              </a:defRPr>
            </a:lvl1pPr>
          </a:lstStyle>
          <a:p>
            <a:pPr/>
            <a:r>
              <a:t>3.2数据字典</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内容占位符 2"/>
          <p:cNvSpPr txBox="1"/>
          <p:nvPr>
            <p:ph type="body" sz="quarter" idx="1"/>
          </p:nvPr>
        </p:nvSpPr>
        <p:spPr>
          <a:xfrm>
            <a:off x="760371" y="603547"/>
            <a:ext cx="2739731" cy="1807371"/>
          </a:xfrm>
          <a:prstGeom prst="rect">
            <a:avLst/>
          </a:prstGeom>
        </p:spPr>
        <p:txBody>
          <a:bodyPr/>
          <a:lstStyle/>
          <a:p>
            <a:pPr marL="284606" indent="-284606" defTabSz="758951">
              <a:lnSpc>
                <a:spcPct val="90000"/>
              </a:lnSpc>
              <a:spcBef>
                <a:spcPts val="600"/>
              </a:spcBef>
              <a:defRPr sz="2075"/>
            </a:pPr>
            <a:r>
              <a:t>用户账号</a:t>
            </a:r>
          </a:p>
          <a:p>
            <a:pPr marL="284606" indent="-284606" defTabSz="758951">
              <a:lnSpc>
                <a:spcPct val="90000"/>
              </a:lnSpc>
              <a:spcBef>
                <a:spcPts val="600"/>
              </a:spcBef>
              <a:defRPr sz="2075"/>
            </a:pPr>
            <a:r>
              <a:t>描述：用户的账号信息</a:t>
            </a:r>
          </a:p>
          <a:p>
            <a:pPr marL="284606" indent="-284606" defTabSz="758951">
              <a:lnSpc>
                <a:spcPct val="90000"/>
              </a:lnSpc>
              <a:spcBef>
                <a:spcPts val="600"/>
              </a:spcBef>
              <a:defRPr sz="2075"/>
            </a:pPr>
            <a:r>
              <a:t>定义：用户的登录账号</a:t>
            </a:r>
          </a:p>
          <a:p>
            <a:pPr marL="284606" indent="-284606" defTabSz="758951">
              <a:lnSpc>
                <a:spcPct val="90000"/>
              </a:lnSpc>
              <a:spcBef>
                <a:spcPts val="600"/>
              </a:spcBef>
              <a:defRPr sz="2075"/>
            </a:pPr>
            <a:r>
              <a:t>位置：登录界面</a:t>
            </a:r>
          </a:p>
        </p:txBody>
      </p:sp>
      <p:sp>
        <p:nvSpPr>
          <p:cNvPr id="176" name="用户密码…"/>
          <p:cNvSpPr txBox="1"/>
          <p:nvPr/>
        </p:nvSpPr>
        <p:spPr>
          <a:xfrm>
            <a:off x="4564372" y="688339"/>
            <a:ext cx="4380334" cy="3737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90000"/>
              </a:lnSpc>
              <a:spcBef>
                <a:spcPts val="800"/>
              </a:spcBef>
              <a:defRPr b="1" sz="2500">
                <a:latin typeface="+mj-lt"/>
                <a:ea typeface="+mj-ea"/>
                <a:cs typeface="+mj-cs"/>
                <a:sym typeface="Franklin Gothic Book"/>
              </a:defRPr>
            </a:pPr>
            <a:r>
              <a:t>用户密码</a:t>
            </a:r>
            <a:endParaRPr sz="2200"/>
          </a:p>
          <a:p>
            <a:pPr marL="342900" indent="-342900">
              <a:lnSpc>
                <a:spcPct val="90000"/>
              </a:lnSpc>
              <a:spcBef>
                <a:spcPts val="800"/>
              </a:spcBef>
              <a:defRPr b="1">
                <a:latin typeface="+mj-lt"/>
                <a:ea typeface="+mj-ea"/>
                <a:cs typeface="+mj-cs"/>
                <a:sym typeface="Franklin Gothic Book"/>
              </a:defRPr>
            </a:pPr>
            <a:r>
              <a:t>描述：用户的密码信息</a:t>
            </a:r>
          </a:p>
          <a:p>
            <a:pPr marL="342900" indent="-342900">
              <a:lnSpc>
                <a:spcPct val="90000"/>
              </a:lnSpc>
              <a:spcBef>
                <a:spcPts val="800"/>
              </a:spcBef>
              <a:defRPr b="1">
                <a:latin typeface="+mj-lt"/>
                <a:ea typeface="+mj-ea"/>
                <a:cs typeface="+mj-cs"/>
                <a:sym typeface="Franklin Gothic Book"/>
              </a:defRPr>
            </a:pPr>
            <a:r>
              <a:t>定义：用户的登录密码</a:t>
            </a:r>
          </a:p>
          <a:p>
            <a:pPr marL="342900" indent="-342900">
              <a:lnSpc>
                <a:spcPct val="90000"/>
              </a:lnSpc>
              <a:spcBef>
                <a:spcPts val="800"/>
              </a:spcBef>
              <a:defRPr b="1">
                <a:latin typeface="+mj-lt"/>
                <a:ea typeface="+mj-ea"/>
                <a:cs typeface="+mj-cs"/>
                <a:sym typeface="Franklin Gothic Book"/>
              </a:defRPr>
            </a:pPr>
            <a:r>
              <a:t>位置：登录界面</a:t>
            </a:r>
          </a:p>
          <a:p>
            <a:pPr marL="342900" indent="-342900">
              <a:lnSpc>
                <a:spcPct val="90000"/>
              </a:lnSpc>
              <a:spcBef>
                <a:spcPts val="800"/>
              </a:spcBef>
              <a:defRPr b="1">
                <a:latin typeface="+mj-lt"/>
                <a:ea typeface="+mj-ea"/>
                <a:cs typeface="+mj-cs"/>
                <a:sym typeface="Franklin Gothic Book"/>
              </a:defRPr>
            </a:pPr>
          </a:p>
          <a:p>
            <a:pPr marL="342900" indent="-342900">
              <a:lnSpc>
                <a:spcPct val="90000"/>
              </a:lnSpc>
              <a:spcBef>
                <a:spcPts val="800"/>
              </a:spcBef>
              <a:defRPr b="1" sz="2500">
                <a:latin typeface="+mj-lt"/>
                <a:ea typeface="+mj-ea"/>
                <a:cs typeface="+mj-cs"/>
                <a:sym typeface="Franklin Gothic Book"/>
              </a:defRPr>
            </a:pPr>
            <a:r>
              <a:t>用户积分</a:t>
            </a:r>
            <a:endParaRPr sz="2200"/>
          </a:p>
          <a:p>
            <a:pPr marL="342900" indent="-342900">
              <a:lnSpc>
                <a:spcPct val="90000"/>
              </a:lnSpc>
              <a:spcBef>
                <a:spcPts val="800"/>
              </a:spcBef>
              <a:defRPr b="1">
                <a:latin typeface="+mj-lt"/>
                <a:ea typeface="+mj-ea"/>
                <a:cs typeface="+mj-cs"/>
                <a:sym typeface="Franklin Gothic Book"/>
              </a:defRPr>
            </a:pPr>
            <a:r>
              <a:t>描述：用户的积分信息</a:t>
            </a:r>
          </a:p>
          <a:p>
            <a:pPr marL="342900" indent="-342900">
              <a:lnSpc>
                <a:spcPct val="90000"/>
              </a:lnSpc>
              <a:spcBef>
                <a:spcPts val="800"/>
              </a:spcBef>
              <a:defRPr b="1">
                <a:latin typeface="+mj-lt"/>
                <a:ea typeface="+mj-ea"/>
                <a:cs typeface="+mj-cs"/>
                <a:sym typeface="Franklin Gothic Book"/>
              </a:defRPr>
            </a:pPr>
            <a:r>
              <a:t>定义：用户所赚取的积分</a:t>
            </a:r>
          </a:p>
          <a:p>
            <a:pPr marL="342900" indent="-342900">
              <a:lnSpc>
                <a:spcPct val="90000"/>
              </a:lnSpc>
              <a:spcBef>
                <a:spcPts val="800"/>
              </a:spcBef>
              <a:defRPr b="1">
                <a:latin typeface="+mj-lt"/>
                <a:ea typeface="+mj-ea"/>
                <a:cs typeface="+mj-cs"/>
                <a:sym typeface="Franklin Gothic Book"/>
              </a:defRPr>
            </a:pPr>
            <a:r>
              <a:t>位置：排行榜</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内容占位符 2"/>
          <p:cNvSpPr txBox="1"/>
          <p:nvPr>
            <p:ph type="body" sz="half" idx="1"/>
          </p:nvPr>
        </p:nvSpPr>
        <p:spPr>
          <a:xfrm>
            <a:off x="938360" y="1200448"/>
            <a:ext cx="7267280" cy="2604468"/>
          </a:xfrm>
          <a:prstGeom prst="rect">
            <a:avLst/>
          </a:prstGeom>
        </p:spPr>
        <p:txBody>
          <a:bodyPr/>
          <a:lstStyle/>
          <a:p>
            <a:pPr>
              <a:defRPr sz="2800"/>
            </a:pPr>
            <a:r>
              <a:t>用户</a:t>
            </a:r>
          </a:p>
          <a:p>
            <a:pPr>
              <a:defRPr sz="2000"/>
            </a:pPr>
            <a:r>
              <a:t>名称：用户信息</a:t>
            </a:r>
          </a:p>
          <a:p>
            <a:pPr>
              <a:defRPr sz="2000"/>
            </a:pPr>
            <a:r>
              <a:t>描述：用户注册的信息</a:t>
            </a:r>
          </a:p>
          <a:p>
            <a:pPr>
              <a:defRPr sz="2000"/>
            </a:pPr>
            <a:r>
              <a:t>定义：用户信息=用户账号+用户密码+用户积分</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5. 总体设计"/>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5. 总体设计</a:t>
            </a:r>
          </a:p>
        </p:txBody>
      </p:sp>
      <p:pic>
        <p:nvPicPr>
          <p:cNvPr id="181" name="屏幕快照 2019-06-17 下午10.08.03.png" descr="屏幕快照 2019-06-17 下午10.08.03.png"/>
          <p:cNvPicPr>
            <a:picLocks noChangeAspect="1"/>
          </p:cNvPicPr>
          <p:nvPr/>
        </p:nvPicPr>
        <p:blipFill>
          <a:blip r:embed="rId2">
            <a:extLst/>
          </a:blip>
          <a:stretch>
            <a:fillRect/>
          </a:stretch>
        </p:blipFill>
        <p:spPr>
          <a:xfrm>
            <a:off x="1041400" y="1520972"/>
            <a:ext cx="7061200" cy="334010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WechatIMG2349.png" descr="WechatIMG2349.png"/>
          <p:cNvPicPr>
            <a:picLocks noChangeAspect="1"/>
          </p:cNvPicPr>
          <p:nvPr/>
        </p:nvPicPr>
        <p:blipFill>
          <a:blip r:embed="rId2">
            <a:extLst/>
          </a:blip>
          <a:stretch>
            <a:fillRect/>
          </a:stretch>
        </p:blipFill>
        <p:spPr>
          <a:xfrm>
            <a:off x="2013180" y="705333"/>
            <a:ext cx="6539626" cy="4288667"/>
          </a:xfrm>
          <a:prstGeom prst="rect">
            <a:avLst/>
          </a:prstGeom>
          <a:ln w="12700">
            <a:miter lim="400000"/>
          </a:ln>
        </p:spPr>
      </p:pic>
      <p:sp>
        <p:nvSpPr>
          <p:cNvPr id="184" name="HIPO图"/>
          <p:cNvSpPr txBox="1"/>
          <p:nvPr/>
        </p:nvSpPr>
        <p:spPr>
          <a:xfrm>
            <a:off x="684529" y="601980"/>
            <a:ext cx="1416531"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HIPO图</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业务流图"/>
          <p:cNvSpPr txBox="1"/>
          <p:nvPr/>
        </p:nvSpPr>
        <p:spPr>
          <a:xfrm>
            <a:off x="354329" y="525780"/>
            <a:ext cx="16535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业务流图</a:t>
            </a:r>
          </a:p>
        </p:txBody>
      </p:sp>
      <p:pic>
        <p:nvPicPr>
          <p:cNvPr id="187" name="WechatIMG2361.png" descr="WechatIMG2361.png"/>
          <p:cNvPicPr>
            <a:picLocks noChangeAspect="1"/>
          </p:cNvPicPr>
          <p:nvPr/>
        </p:nvPicPr>
        <p:blipFill>
          <a:blip r:embed="rId2">
            <a:extLst/>
          </a:blip>
          <a:stretch>
            <a:fillRect/>
          </a:stretch>
        </p:blipFill>
        <p:spPr>
          <a:xfrm>
            <a:off x="2609352" y="835982"/>
            <a:ext cx="5920676" cy="393822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一. 项目进度表及实现情况"/>
          <p:cNvSpPr txBox="1"/>
          <p:nvPr/>
        </p:nvSpPr>
        <p:spPr>
          <a:xfrm>
            <a:off x="1584704" y="2100578"/>
            <a:ext cx="5974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一. 项目进度表及实现情况</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6. 详细设计"/>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6. 详细设计</a:t>
            </a:r>
          </a:p>
        </p:txBody>
      </p:sp>
      <p:pic>
        <p:nvPicPr>
          <p:cNvPr id="190" name="屏幕快照 2019-06-17 下午10.14.49.png" descr="屏幕快照 2019-06-17 下午10.14.49.png"/>
          <p:cNvPicPr>
            <a:picLocks noChangeAspect="1"/>
          </p:cNvPicPr>
          <p:nvPr/>
        </p:nvPicPr>
        <p:blipFill>
          <a:blip r:embed="rId2">
            <a:extLst/>
          </a:blip>
          <a:stretch>
            <a:fillRect/>
          </a:stretch>
        </p:blipFill>
        <p:spPr>
          <a:xfrm>
            <a:off x="739277" y="1187549"/>
            <a:ext cx="7061202" cy="33401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数据库设计"/>
          <p:cNvSpPr txBox="1"/>
          <p:nvPr/>
        </p:nvSpPr>
        <p:spPr>
          <a:xfrm>
            <a:off x="278129" y="246379"/>
            <a:ext cx="20091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数据库设计</a:t>
            </a:r>
          </a:p>
        </p:txBody>
      </p:sp>
      <p:graphicFrame>
        <p:nvGraphicFramePr>
          <p:cNvPr id="193" name="表格 1"/>
          <p:cNvGraphicFramePr/>
          <p:nvPr/>
        </p:nvGraphicFramePr>
        <p:xfrm>
          <a:off x="887148" y="1769820"/>
          <a:ext cx="7722212" cy="23113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26586"/>
                <a:gridCol w="1926586"/>
                <a:gridCol w="1928169"/>
                <a:gridCol w="1928169"/>
              </a:tblGrid>
              <a:tr h="599372">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列名</a:t>
                      </a:r>
                    </a:p>
                  </a:txBody>
                  <a:tcPr marL="0" marR="0" marT="0" marB="0" anchor="ctr" anchorCtr="0" horzOverflow="overflow">
                    <a:solidFill>
                      <a:srgbClr val="5B9BD5"/>
                    </a:solidFill>
                  </a:tcPr>
                </a:tc>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数据类型</a:t>
                      </a:r>
                    </a:p>
                  </a:txBody>
                  <a:tcPr marL="0" marR="0" marT="0" marB="0" anchor="ctr" anchorCtr="0" horzOverflow="overflow">
                    <a:solidFill>
                      <a:srgbClr val="5B9BD5"/>
                    </a:solidFill>
                  </a:tcPr>
                </a:tc>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空否</a:t>
                      </a:r>
                    </a:p>
                  </a:txBody>
                  <a:tcPr marL="0" marR="0" marT="0" marB="0" anchor="ctr" anchorCtr="0" horzOverflow="overflow">
                    <a:solidFill>
                      <a:srgbClr val="5B9BD5"/>
                    </a:solidFill>
                  </a:tcPr>
                </a:tc>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备注</a:t>
                      </a:r>
                    </a:p>
                  </a:txBody>
                  <a:tcPr marL="0" marR="0" marT="0" marB="0" anchor="ctr" anchorCtr="0" horzOverflow="overflow">
                    <a:solidFill>
                      <a:srgbClr val="5B9BD5"/>
                    </a:solidFill>
                  </a:tcPr>
                </a:tc>
              </a:tr>
              <a:tr h="599372">
                <a:tc>
                  <a:txBody>
                    <a:bodyPr/>
                    <a:lstStyle/>
                    <a:p>
                      <a:pPr>
                        <a:defRPr sz="1800"/>
                      </a:pPr>
                      <a:r>
                        <a:rPr sz="2500">
                          <a:latin typeface="微软雅黑"/>
                          <a:ea typeface="微软雅黑"/>
                          <a:cs typeface="微软雅黑"/>
                          <a:sym typeface="微软雅黑"/>
                        </a:rPr>
                        <a:t>userid</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text</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N</a:t>
                      </a:r>
                    </a:p>
                  </a:txBody>
                  <a:tcPr marL="0" marR="0" marT="0" marB="0" anchor="ctr" anchorCtr="0" horzOverflow="overflow">
                    <a:solidFill>
                      <a:srgbClr val="D0DEEF"/>
                    </a:solidFill>
                  </a:tcPr>
                </a:tc>
                <a:tc>
                  <a:txBody>
                    <a:bodyPr/>
                    <a:lstStyle/>
                    <a:p>
                      <a:pPr>
                        <a:defRPr sz="2500">
                          <a:latin typeface="微软雅黑"/>
                          <a:ea typeface="微软雅黑"/>
                          <a:cs typeface="微软雅黑"/>
                          <a:sym typeface="微软雅黑"/>
                        </a:defRPr>
                      </a:pPr>
                      <a:r>
                        <a:t>用户</a:t>
                      </a:r>
                      <a:r>
                        <a:t>id</a:t>
                      </a:r>
                    </a:p>
                  </a:txBody>
                  <a:tcPr marL="0" marR="0" marT="0" marB="0" anchor="ctr" anchorCtr="0" horzOverflow="overflow">
                    <a:solidFill>
                      <a:srgbClr val="D0DEEF"/>
                    </a:solidFill>
                  </a:tcPr>
                </a:tc>
              </a:tr>
              <a:tr h="579033">
                <a:tc>
                  <a:txBody>
                    <a:bodyPr/>
                    <a:lstStyle/>
                    <a:p>
                      <a:pPr>
                        <a:defRPr sz="1800"/>
                      </a:pPr>
                      <a:r>
                        <a:rPr sz="2500">
                          <a:latin typeface="微软雅黑"/>
                          <a:ea typeface="微软雅黑"/>
                          <a:cs typeface="微软雅黑"/>
                          <a:sym typeface="微软雅黑"/>
                        </a:rPr>
                        <a:t>password</a:t>
                      </a:r>
                    </a:p>
                  </a:txBody>
                  <a:tcPr marL="0" marR="0" marT="0" marB="0" anchor="ctr" anchorCtr="0" horzOverflow="overflow">
                    <a:solidFill>
                      <a:srgbClr val="E9EFF7"/>
                    </a:solidFill>
                  </a:tcPr>
                </a:tc>
                <a:tc>
                  <a:txBody>
                    <a:bodyPr/>
                    <a:lstStyle/>
                    <a:p>
                      <a:pPr>
                        <a:defRPr sz="1800"/>
                      </a:pPr>
                      <a:r>
                        <a:rPr sz="2500">
                          <a:latin typeface="微软雅黑"/>
                          <a:ea typeface="微软雅黑"/>
                          <a:cs typeface="微软雅黑"/>
                          <a:sym typeface="微软雅黑"/>
                        </a:rPr>
                        <a:t>text</a:t>
                      </a:r>
                    </a:p>
                  </a:txBody>
                  <a:tcPr marL="0" marR="0" marT="0" marB="0" anchor="ctr" anchorCtr="0" horzOverflow="overflow">
                    <a:solidFill>
                      <a:srgbClr val="E9EFF7"/>
                    </a:solidFill>
                  </a:tcPr>
                </a:tc>
                <a:tc>
                  <a:txBody>
                    <a:bodyPr/>
                    <a:lstStyle/>
                    <a:p>
                      <a:pPr>
                        <a:defRPr sz="1800"/>
                      </a:pPr>
                      <a:r>
                        <a:rPr sz="2500">
                          <a:latin typeface="微软雅黑"/>
                          <a:ea typeface="微软雅黑"/>
                          <a:cs typeface="微软雅黑"/>
                          <a:sym typeface="微软雅黑"/>
                        </a:rPr>
                        <a:t>N</a:t>
                      </a:r>
                    </a:p>
                  </a:txBody>
                  <a:tcPr marL="0" marR="0" marT="0" marB="0" anchor="ctr" anchorCtr="0" horzOverflow="overflow">
                    <a:solidFill>
                      <a:srgbClr val="E9EFF7"/>
                    </a:solidFill>
                  </a:tcPr>
                </a:tc>
                <a:tc>
                  <a:txBody>
                    <a:bodyPr/>
                    <a:lstStyle/>
                    <a:p>
                      <a:pPr>
                        <a:defRPr sz="1800"/>
                      </a:pPr>
                      <a:r>
                        <a:rPr sz="2500">
                          <a:latin typeface="微软雅黑"/>
                          <a:ea typeface="微软雅黑"/>
                          <a:cs typeface="微软雅黑"/>
                          <a:sym typeface="微软雅黑"/>
                        </a:rPr>
                        <a:t>用户密码</a:t>
                      </a:r>
                    </a:p>
                  </a:txBody>
                  <a:tcPr marL="0" marR="0" marT="0" marB="0" anchor="ctr" anchorCtr="0" horzOverflow="overflow">
                    <a:solidFill>
                      <a:srgbClr val="E9EFF7"/>
                    </a:solidFill>
                  </a:tcPr>
                </a:tc>
              </a:tr>
              <a:tr h="579033">
                <a:tc>
                  <a:txBody>
                    <a:bodyPr/>
                    <a:lstStyle/>
                    <a:p>
                      <a:pPr>
                        <a:defRPr sz="1800"/>
                      </a:pPr>
                      <a:r>
                        <a:rPr sz="2500">
                          <a:latin typeface="微软雅黑"/>
                          <a:ea typeface="微软雅黑"/>
                          <a:cs typeface="微软雅黑"/>
                          <a:sym typeface="微软雅黑"/>
                        </a:rPr>
                        <a:t>score</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text</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N</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用户积分</a:t>
                      </a:r>
                    </a:p>
                  </a:txBody>
                  <a:tcPr marL="0" marR="0" marT="0" marB="0" anchor="ctr" anchorCtr="0" horzOverflow="overflow">
                    <a:solidFill>
                      <a:srgbClr val="D0DEEF"/>
                    </a:solidFill>
                  </a:tcPr>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DL语言"/>
          <p:cNvSpPr txBox="1"/>
          <p:nvPr/>
        </p:nvSpPr>
        <p:spPr>
          <a:xfrm>
            <a:off x="367028" y="525779"/>
            <a:ext cx="1614125"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PDL语言</a:t>
            </a:r>
          </a:p>
        </p:txBody>
      </p:sp>
      <p:sp>
        <p:nvSpPr>
          <p:cNvPr id="196" name="矩形 7"/>
          <p:cNvSpPr txBox="1"/>
          <p:nvPr/>
        </p:nvSpPr>
        <p:spPr>
          <a:xfrm>
            <a:off x="398687" y="1377011"/>
            <a:ext cx="5046750" cy="34726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宋体"/>
                <a:ea typeface="宋体"/>
                <a:cs typeface="宋体"/>
                <a:sym typeface="宋体"/>
              </a:defRPr>
            </a:pPr>
            <a:r>
              <a:t>Procedure 钓鱼 is</a:t>
            </a:r>
          </a:p>
          <a:p>
            <a:pPr algn="just">
              <a:defRPr>
                <a:latin typeface="宋体"/>
                <a:ea typeface="宋体"/>
                <a:cs typeface="宋体"/>
                <a:sym typeface="宋体"/>
              </a:defRPr>
            </a:pPr>
            <a:r>
              <a:t>begin</a:t>
            </a:r>
          </a:p>
          <a:p>
            <a:pPr algn="just">
              <a:defRPr>
                <a:latin typeface="宋体"/>
                <a:ea typeface="宋体"/>
                <a:cs typeface="宋体"/>
                <a:sym typeface="宋体"/>
              </a:defRPr>
            </a:pPr>
            <a:r>
              <a:t>寻找到指定区域，出现准备按钮</a:t>
            </a:r>
          </a:p>
          <a:p>
            <a:pPr algn="just">
              <a:defRPr>
                <a:latin typeface="宋体"/>
                <a:ea typeface="宋体"/>
                <a:cs typeface="宋体"/>
                <a:sym typeface="宋体"/>
              </a:defRPr>
            </a:pPr>
            <a:r>
              <a:t>if 点击准备按钮</a:t>
            </a:r>
          </a:p>
          <a:p>
            <a:pPr algn="just">
              <a:defRPr>
                <a:latin typeface="宋体"/>
                <a:ea typeface="宋体"/>
                <a:cs typeface="宋体"/>
                <a:sym typeface="宋体"/>
              </a:defRPr>
            </a:pPr>
            <a:r>
              <a:t>	if  点击甩杆按钮 </a:t>
            </a:r>
          </a:p>
          <a:p>
            <a:pPr algn="just">
              <a:defRPr>
                <a:latin typeface="宋体"/>
                <a:ea typeface="宋体"/>
                <a:cs typeface="宋体"/>
                <a:sym typeface="宋体"/>
              </a:defRPr>
            </a:pPr>
            <a:r>
              <a:t>	then  出现水花之后，点击收杆</a:t>
            </a:r>
          </a:p>
          <a:p>
            <a:pPr algn="just">
              <a:defRPr>
                <a:latin typeface="宋体"/>
                <a:ea typeface="宋体"/>
                <a:cs typeface="宋体"/>
                <a:sym typeface="宋体"/>
              </a:defRPr>
            </a:pPr>
            <a:r>
              <a:t>	else 钓鱼失败 </a:t>
            </a:r>
          </a:p>
          <a:p>
            <a:pPr algn="just">
              <a:defRPr>
                <a:latin typeface="宋体"/>
                <a:ea typeface="宋体"/>
                <a:cs typeface="宋体"/>
                <a:sym typeface="宋体"/>
              </a:defRPr>
            </a:pPr>
            <a:r>
              <a:t>else 走出指定区域</a:t>
            </a:r>
          </a:p>
          <a:p>
            <a:pPr algn="just">
              <a:defRPr>
                <a:latin typeface="宋体"/>
                <a:ea typeface="宋体"/>
                <a:cs typeface="宋体"/>
                <a:sym typeface="宋体"/>
              </a:defRPr>
            </a:pPr>
            <a:r>
              <a:t>end if</a:t>
            </a:r>
          </a:p>
          <a:p>
            <a:pPr algn="just">
              <a:defRPr>
                <a:latin typeface="宋体"/>
                <a:ea typeface="宋体"/>
                <a:cs typeface="宋体"/>
                <a:sym typeface="宋体"/>
              </a:defRPr>
            </a:pPr>
            <a:r>
              <a:t>end 结束钓鱼</a:t>
            </a:r>
            <a:endParaRPr sz="1400">
              <a:latin typeface="Calibri"/>
              <a:ea typeface="Calibri"/>
              <a:cs typeface="Calibri"/>
              <a:sym typeface="Calibri"/>
            </a:endParaRPr>
          </a:p>
          <a:p>
            <a:pPr algn="just">
              <a:defRPr>
                <a:latin typeface="Times New Roman"/>
                <a:ea typeface="Times New Roman"/>
                <a:cs typeface="Times New Roman"/>
                <a:sym typeface="Times New Roman"/>
              </a:defRPr>
            </a:pPr>
            <a:r>
              <a:t> </a:t>
            </a:r>
          </a:p>
        </p:txBody>
      </p:sp>
      <p:sp>
        <p:nvSpPr>
          <p:cNvPr id="197" name="矩形 9"/>
          <p:cNvSpPr txBox="1"/>
          <p:nvPr/>
        </p:nvSpPr>
        <p:spPr>
          <a:xfrm>
            <a:off x="5216411" y="1386226"/>
            <a:ext cx="6096002" cy="3215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宋体"/>
                <a:ea typeface="宋体"/>
                <a:cs typeface="宋体"/>
                <a:sym typeface="宋体"/>
              </a:defRPr>
            </a:pPr>
            <a:r>
              <a:t>Procedure 钓鱼百科 is</a:t>
            </a:r>
          </a:p>
          <a:p>
            <a:pPr algn="just">
              <a:defRPr>
                <a:latin typeface="宋体"/>
                <a:ea typeface="宋体"/>
                <a:cs typeface="宋体"/>
                <a:sym typeface="宋体"/>
              </a:defRPr>
            </a:pPr>
            <a:r>
              <a:t>begin</a:t>
            </a:r>
          </a:p>
          <a:p>
            <a:pPr algn="just">
              <a:defRPr>
                <a:latin typeface="宋体"/>
                <a:ea typeface="宋体"/>
                <a:cs typeface="宋体"/>
                <a:sym typeface="宋体"/>
              </a:defRPr>
            </a:pPr>
            <a:r>
              <a:t>用户进入界面</a:t>
            </a:r>
          </a:p>
          <a:p>
            <a:pPr algn="just">
              <a:defRPr>
                <a:latin typeface="宋体"/>
                <a:ea typeface="宋体"/>
                <a:cs typeface="宋体"/>
                <a:sym typeface="宋体"/>
              </a:defRPr>
            </a:pPr>
            <a:r>
              <a:t>if 点击箭头</a:t>
            </a:r>
          </a:p>
          <a:p>
            <a:pPr lvl="1" indent="457200" algn="just">
              <a:defRPr>
                <a:latin typeface="宋体"/>
                <a:ea typeface="宋体"/>
                <a:cs typeface="宋体"/>
                <a:sym typeface="宋体"/>
              </a:defRPr>
            </a:pPr>
            <a:r>
              <a:t>then 出现各类渔具</a:t>
            </a:r>
          </a:p>
          <a:p>
            <a:pPr lvl="1" indent="457200" algn="just">
              <a:defRPr>
                <a:latin typeface="宋体"/>
                <a:ea typeface="宋体"/>
                <a:cs typeface="宋体"/>
                <a:sym typeface="宋体"/>
              </a:defRPr>
            </a:pPr>
            <a:r>
              <a:t>if  点击箭头</a:t>
            </a:r>
          </a:p>
          <a:p>
            <a:pPr lvl="2" indent="914400" algn="just">
              <a:defRPr>
                <a:latin typeface="宋体"/>
                <a:ea typeface="宋体"/>
                <a:cs typeface="宋体"/>
                <a:sym typeface="宋体"/>
              </a:defRPr>
            </a:pPr>
            <a:r>
              <a:t>then  出现渔具信息</a:t>
            </a:r>
          </a:p>
          <a:p>
            <a:pPr algn="just">
              <a:defRPr>
                <a:latin typeface="宋体"/>
                <a:ea typeface="宋体"/>
                <a:cs typeface="宋体"/>
                <a:sym typeface="宋体"/>
              </a:defRPr>
            </a:pPr>
            <a:r>
              <a:t>else 无反应</a:t>
            </a:r>
          </a:p>
          <a:p>
            <a:pPr algn="just">
              <a:defRPr>
                <a:latin typeface="宋体"/>
                <a:ea typeface="宋体"/>
                <a:cs typeface="宋体"/>
                <a:sym typeface="宋体"/>
              </a:defRPr>
            </a:pPr>
            <a:r>
              <a:t>end if</a:t>
            </a:r>
          </a:p>
          <a:p>
            <a:pPr algn="just">
              <a:defRPr>
                <a:latin typeface="宋体"/>
                <a:ea typeface="宋体"/>
                <a:cs typeface="宋体"/>
                <a:sym typeface="宋体"/>
              </a:defRPr>
            </a:pPr>
            <a:r>
              <a:t>end 退出钓鱼百科</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代码规范"/>
          <p:cNvSpPr txBox="1"/>
          <p:nvPr/>
        </p:nvSpPr>
        <p:spPr>
          <a:xfrm>
            <a:off x="278130" y="246379"/>
            <a:ext cx="16535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代码规范</a:t>
            </a:r>
          </a:p>
        </p:txBody>
      </p:sp>
      <p:graphicFrame>
        <p:nvGraphicFramePr>
          <p:cNvPr id="200" name="表格 7"/>
          <p:cNvGraphicFramePr/>
          <p:nvPr/>
        </p:nvGraphicFramePr>
        <p:xfrm>
          <a:off x="304545" y="1148682"/>
          <a:ext cx="8788909" cy="427563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220052"/>
                <a:gridCol w="1348966"/>
                <a:gridCol w="6219890"/>
              </a:tblGrid>
              <a:tr h="235562">
                <a:tc>
                  <a:txBody>
                    <a:bodyPr/>
                    <a:lstStyle/>
                    <a:p>
                      <a:pPr algn="just">
                        <a:defRPr sz="1800"/>
                      </a:pPr>
                      <a:r>
                        <a:rPr b="1" sz="1400">
                          <a:solidFill>
                            <a:srgbClr val="FFFFFF"/>
                          </a:solidFill>
                        </a:rPr>
                        <a:t>序号</a:t>
                      </a:r>
                    </a:p>
                  </a:txBody>
                  <a:tcPr marL="0" marR="0" marT="0" marB="0" anchor="t" anchorCtr="0" horzOverflow="overflow">
                    <a:solidFill>
                      <a:schemeClr val="accent1"/>
                    </a:solidFill>
                  </a:tcPr>
                </a:tc>
                <a:tc>
                  <a:txBody>
                    <a:bodyPr/>
                    <a:lstStyle/>
                    <a:p>
                      <a:pPr algn="just">
                        <a:defRPr sz="1800"/>
                      </a:pPr>
                      <a:r>
                        <a:rPr sz="1400"/>
                        <a:t>类别</a:t>
                      </a:r>
                    </a:p>
                  </a:txBody>
                  <a:tcPr marL="0" marR="0" marT="0" marB="0" anchor="t" anchorCtr="0" horzOverflow="overflow"/>
                </a:tc>
                <a:tc>
                  <a:txBody>
                    <a:bodyPr/>
                    <a:lstStyle/>
                    <a:p>
                      <a:pPr algn="just">
                        <a:defRPr sz="1800"/>
                      </a:pPr>
                      <a:r>
                        <a:rPr sz="1400"/>
                        <a:t>执行规范</a:t>
                      </a:r>
                    </a:p>
                  </a:txBody>
                  <a:tcPr marL="0" marR="0" marT="0" marB="0" anchor="t" anchorCtr="0" horzOverflow="overflow"/>
                </a:tc>
              </a:tr>
              <a:tr h="235562">
                <a:tc rowSpan="4">
                  <a:txBody>
                    <a:bodyPr/>
                    <a:lstStyle/>
                    <a:p>
                      <a:pPr>
                        <a:defRPr sz="1800"/>
                      </a:pPr>
                      <a:r>
                        <a:rPr b="1" sz="1400">
                          <a:solidFill>
                            <a:srgbClr val="FFFFFF"/>
                          </a:solidFill>
                        </a:rPr>
                        <a:t>1.1</a:t>
                      </a:r>
                    </a:p>
                  </a:txBody>
                  <a:tcPr marL="0" marR="0" marT="0" marB="0" anchor="ctr" anchorCtr="0" horzOverflow="overflow">
                    <a:solidFill>
                      <a:schemeClr val="accent1"/>
                    </a:solidFill>
                  </a:tcPr>
                </a:tc>
                <a:tc rowSpan="4">
                  <a:txBody>
                    <a:bodyPr/>
                    <a:lstStyle/>
                    <a:p>
                      <a:pPr>
                        <a:defRPr sz="1800"/>
                      </a:pPr>
                      <a:r>
                        <a:rPr sz="1400"/>
                        <a:t>命名风格</a:t>
                      </a:r>
                    </a:p>
                  </a:txBody>
                  <a:tcPr marL="0" marR="0" marT="0" marB="0" anchor="ctr" anchorCtr="0" horzOverflow="overflow"/>
                </a:tc>
                <a:tc rowSpan="4">
                  <a:txBody>
                    <a:bodyPr/>
                    <a:lstStyle/>
                    <a:p>
                      <a:pPr algn="l">
                        <a:defRPr sz="1400"/>
                      </a:pPr>
                      <a:r>
                        <a:t>代码中的命名不能以下划线、美元符号开头或结尾。</a:t>
                      </a:r>
                      <a:endParaRPr sz="1800"/>
                    </a:p>
                    <a:p>
                      <a:pPr algn="l">
                        <a:defRPr sz="1400"/>
                      </a:pPr>
                      <a:r>
                        <a:t>代码中的命名严禁使用拼音与英文混合的方式，更不允许直接使用中文的方式。 </a:t>
                      </a:r>
                    </a:p>
                    <a:p>
                      <a:pPr algn="l">
                        <a:defRPr sz="1400"/>
                      </a:pPr>
                      <a:r>
                        <a:t>说明：正确的英文拼写和语法可以让阅读者易于理解，避免歧义。注意，即使纯拼音命名方式也要避免采用。</a:t>
                      </a:r>
                    </a:p>
                    <a:p>
                      <a:pPr algn="l">
                        <a:defRPr sz="1400"/>
                      </a:pPr>
                      <a:r>
                        <a:t>方法名、参数名、成员变量、局部变量都统一必须遵从驼峰形式，如UserAvatarUrl</a:t>
                      </a:r>
                    </a:p>
                    <a:p>
                      <a:pPr algn="l">
                        <a:defRPr sz="1400">
                          <a:latin typeface="宋体"/>
                          <a:ea typeface="宋体"/>
                          <a:cs typeface="宋体"/>
                          <a:sym typeface="宋体"/>
                        </a:defRPr>
                      </a:pPr>
                      <a:r>
                        <a:t>以第一个单词的首位字母为大驼峰，后续单词的首字母为小驼峰。</a:t>
                      </a:r>
                      <a:endParaRPr b="1">
                        <a:latin typeface="Calibri"/>
                        <a:ea typeface="Calibri"/>
                        <a:cs typeface="Calibri"/>
                        <a:sym typeface="Calibri"/>
                      </a:endParaRPr>
                    </a:p>
                    <a:p>
                      <a:pPr algn="l">
                        <a:defRPr sz="1400"/>
                      </a:pPr>
                      <a:r>
                        <a:t>常量命名全部大写，单词间用下划线隔开，力求语义表达完整清楚。</a:t>
                      </a:r>
                    </a:p>
                  </a:txBody>
                  <a:tcPr marL="0" marR="0" marT="0" marB="0" anchor="ctr" anchorCtr="0" horzOverflow="overflow"/>
                </a:tc>
              </a:tr>
              <a:tr h="942245">
                <a:tc vMerge="1">
                  <a:tcPr/>
                </a:tc>
                <a:tc vMerge="1">
                  <a:tcPr/>
                </a:tc>
                <a:tc vMerge="1">
                  <a:tcPr/>
                </a:tc>
              </a:tr>
              <a:tr h="471123">
                <a:tc vMerge="1">
                  <a:tcPr/>
                </a:tc>
                <a:tc vMerge="1">
                  <a:tcPr/>
                </a:tc>
                <a:tc vMerge="1">
                  <a:tcPr/>
                </a:tc>
              </a:tr>
              <a:tr h="471123">
                <a:tc vMerge="1">
                  <a:tcPr/>
                </a:tc>
                <a:tc vMerge="1">
                  <a:tcPr/>
                </a:tc>
                <a:tc vMerge="1">
                  <a:tcPr/>
                </a:tc>
              </a:tr>
              <a:tr h="1177807">
                <a:tc rowSpan="3">
                  <a:txBody>
                    <a:bodyPr/>
                    <a:lstStyle/>
                    <a:p>
                      <a:pPr>
                        <a:defRPr sz="1800"/>
                      </a:pPr>
                      <a:r>
                        <a:rPr b="1" sz="1400">
                          <a:solidFill>
                            <a:srgbClr val="FFFFFF"/>
                          </a:solidFill>
                        </a:rPr>
                        <a:t>1.2</a:t>
                      </a:r>
                    </a:p>
                  </a:txBody>
                  <a:tcPr marL="0" marR="0" marT="0" marB="0" anchor="ctr" anchorCtr="0" horzOverflow="overflow">
                    <a:solidFill>
                      <a:schemeClr val="accent1"/>
                    </a:solidFill>
                  </a:tcPr>
                </a:tc>
                <a:tc rowSpan="3">
                  <a:txBody>
                    <a:bodyPr/>
                    <a:lstStyle/>
                    <a:p>
                      <a:pPr>
                        <a:defRPr sz="1800"/>
                      </a:pPr>
                      <a:r>
                        <a:rPr sz="1400"/>
                        <a:t>代码格式</a:t>
                      </a:r>
                    </a:p>
                  </a:txBody>
                  <a:tcPr marL="0" marR="0" marT="0" marB="0" anchor="ctr" anchorCtr="0" horzOverflow="overflow"/>
                </a:tc>
                <a:tc rowSpan="3">
                  <a:txBody>
                    <a:bodyPr/>
                    <a:lstStyle/>
                    <a:p>
                      <a:pPr algn="l">
                        <a:tabLst>
                          <a:tab pos="190500" algn="l"/>
                        </a:tabLst>
                        <a:defRPr sz="1400"/>
                      </a:pPr>
                      <a:r>
                        <a:t>大括号的使用约定。如果是大括号内为空，则简洁地写成{}即可，不需要换行；如果是非空代码块则：</a:t>
                      </a:r>
                    </a:p>
                    <a:p>
                      <a:pPr algn="l">
                        <a:defRPr sz="1400"/>
                      </a:pPr>
                      <a:r>
                        <a:t>左大括号前不换行。</a:t>
                      </a:r>
                    </a:p>
                    <a:p>
                      <a:pPr algn="l">
                        <a:defRPr sz="1400"/>
                      </a:pPr>
                      <a:r>
                        <a:t>左大括号后换行。</a:t>
                      </a:r>
                    </a:p>
                    <a:p>
                      <a:pPr algn="l">
                        <a:defRPr sz="1400"/>
                      </a:pPr>
                      <a:r>
                        <a:t>右大括号前换行。</a:t>
                      </a:r>
                    </a:p>
                    <a:p>
                      <a:pPr algn="l">
                        <a:defRPr sz="1400"/>
                      </a:pPr>
                      <a:r>
                        <a:t>注释的双斜线与注释内容紧挨</a:t>
                      </a:r>
                    </a:p>
                    <a:p>
                      <a:pPr algn="l">
                        <a:defRPr sz="1400"/>
                      </a:pPr>
                      <a:r>
                        <a:t>没有必要增加若干空格来使某一行的字符与上一行对应位置的字符对齐。</a:t>
                      </a:r>
                    </a:p>
                  </a:txBody>
                  <a:tcPr marL="0" marR="0" marT="0" marB="0" anchor="ctr" anchorCtr="0" horzOverflow="overflow"/>
                </a:tc>
              </a:tr>
              <a:tr h="271083">
                <a:tc vMerge="1">
                  <a:tcPr/>
                </a:tc>
                <a:tc vMerge="1">
                  <a:tcPr/>
                </a:tc>
                <a:tc vMerge="1">
                  <a:tcPr/>
                </a:tc>
              </a:tr>
              <a:tr h="471123">
                <a:tc vMerge="1">
                  <a:tcPr/>
                </a:tc>
                <a:tc vMerge="1">
                  <a:tcPr/>
                </a:tc>
                <a:tc vMerge="1">
                  <a:tcPr/>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7. 测试计划"/>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7. 测试计划</a:t>
            </a:r>
          </a:p>
        </p:txBody>
      </p:sp>
      <p:pic>
        <p:nvPicPr>
          <p:cNvPr id="203" name="屏幕快照 2019-06-17 下午10.37.31.png" descr="屏幕快照 2019-06-17 下午10.37.31.png"/>
          <p:cNvPicPr>
            <a:picLocks noChangeAspect="1"/>
          </p:cNvPicPr>
          <p:nvPr/>
        </p:nvPicPr>
        <p:blipFill>
          <a:blip r:embed="rId2">
            <a:extLst/>
          </a:blip>
          <a:stretch>
            <a:fillRect/>
          </a:stretch>
        </p:blipFill>
        <p:spPr>
          <a:xfrm>
            <a:off x="1890365" y="1590971"/>
            <a:ext cx="5676902" cy="326390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标题 1"/>
          <p:cNvSpPr txBox="1"/>
          <p:nvPr>
            <p:ph type="title"/>
          </p:nvPr>
        </p:nvSpPr>
        <p:spPr>
          <a:prstGeom prst="rect">
            <a:avLst/>
          </a:prstGeom>
        </p:spPr>
        <p:txBody>
          <a:bodyPr/>
          <a:lstStyle>
            <a:lvl1pPr defTabSz="841247">
              <a:defRPr sz="2576"/>
            </a:lvl1pPr>
          </a:lstStyle>
          <a:p>
            <a:pPr/>
            <a:r>
              <a:t>白盒测试</a:t>
            </a:r>
          </a:p>
        </p:txBody>
      </p:sp>
      <p:sp>
        <p:nvSpPr>
          <p:cNvPr id="206" name="TextBox 3"/>
          <p:cNvSpPr txBox="1"/>
          <p:nvPr/>
        </p:nvSpPr>
        <p:spPr>
          <a:xfrm>
            <a:off x="899591" y="1052736"/>
            <a:ext cx="751992"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Franklin Gothic Book"/>
              </a:defRPr>
            </a:pPr>
            <a:r>
              <a:t>1.</a:t>
            </a:r>
            <a:r>
              <a:t>甩杆</a:t>
            </a:r>
          </a:p>
        </p:txBody>
      </p:sp>
      <p:sp>
        <p:nvSpPr>
          <p:cNvPr id="207" name="TextBox 9"/>
          <p:cNvSpPr txBox="1"/>
          <p:nvPr/>
        </p:nvSpPr>
        <p:spPr>
          <a:xfrm>
            <a:off x="601955" y="3570337"/>
            <a:ext cx="7940090" cy="1043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Franklin Gothic Book"/>
              </a:defRPr>
            </a:pPr>
            <a:r>
              <a:t>对于甩杆中的语句，我么进行了人工的条件覆盖方法来测试代码，不仅每一个</a:t>
            </a:r>
          </a:p>
          <a:p>
            <a:pPr>
              <a:defRPr>
                <a:latin typeface="+mj-lt"/>
                <a:ea typeface="+mj-ea"/>
                <a:cs typeface="+mj-cs"/>
                <a:sym typeface="Franklin Gothic Book"/>
              </a:defRPr>
            </a:pPr>
            <a:r>
              <a:t>语句都执行了一次，而且使每一个判定的表达式中的每个条件取到的各种可能</a:t>
            </a:r>
          </a:p>
          <a:p>
            <a:pPr>
              <a:defRPr>
                <a:latin typeface="+mj-lt"/>
                <a:ea typeface="+mj-ea"/>
                <a:cs typeface="+mj-cs"/>
                <a:sym typeface="Franklin Gothic Book"/>
              </a:defRPr>
            </a:pPr>
            <a:r>
              <a:t>的结果都测试了一遍，并没有发现代码中的错误。</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标题 1"/>
          <p:cNvSpPr txBox="1"/>
          <p:nvPr>
            <p:ph type="title"/>
          </p:nvPr>
        </p:nvSpPr>
        <p:spPr>
          <a:prstGeom prst="rect">
            <a:avLst/>
          </a:prstGeom>
        </p:spPr>
        <p:txBody>
          <a:bodyPr/>
          <a:lstStyle>
            <a:lvl1pPr defTabSz="841247">
              <a:defRPr sz="2576"/>
            </a:lvl1pPr>
          </a:lstStyle>
          <a:p>
            <a:pPr/>
            <a:r>
              <a:t>白盒测试</a:t>
            </a:r>
          </a:p>
        </p:txBody>
      </p:sp>
      <p:sp>
        <p:nvSpPr>
          <p:cNvPr id="210" name="文本占位符 2"/>
          <p:cNvSpPr txBox="1"/>
          <p:nvPr>
            <p:ph type="body" sz="quarter" idx="1"/>
          </p:nvPr>
        </p:nvSpPr>
        <p:spPr>
          <a:xfrm>
            <a:off x="755575" y="1100627"/>
            <a:ext cx="7588327" cy="744198"/>
          </a:xfrm>
          <a:prstGeom prst="rect">
            <a:avLst/>
          </a:prstGeom>
        </p:spPr>
        <p:txBody>
          <a:bodyPr/>
          <a:lstStyle/>
          <a:p>
            <a:pPr/>
            <a:r>
              <a:t>2. easytouch</a:t>
            </a:r>
          </a:p>
        </p:txBody>
      </p:sp>
      <p:sp>
        <p:nvSpPr>
          <p:cNvPr id="211" name="TextBox 4"/>
          <p:cNvSpPr txBox="1"/>
          <p:nvPr/>
        </p:nvSpPr>
        <p:spPr>
          <a:xfrm>
            <a:off x="314834" y="2170751"/>
            <a:ext cx="8537193" cy="1323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Franklin Gothic Book"/>
              </a:defRPr>
            </a:pPr>
            <a:r>
              <a:t>对于</a:t>
            </a:r>
            <a:r>
              <a:t>easytouch</a:t>
            </a:r>
            <a:r>
              <a:t>中的语句，我么进行了人工的判定覆盖方法来测试代码，不仅每一个</a:t>
            </a:r>
          </a:p>
          <a:p>
            <a:pPr>
              <a:defRPr>
                <a:latin typeface="+mj-lt"/>
                <a:ea typeface="+mj-ea"/>
                <a:cs typeface="+mj-cs"/>
                <a:sym typeface="Franklin Gothic Book"/>
              </a:defRPr>
            </a:pPr>
            <a:r>
              <a:t>语句都执行了一次，而且使每一个判定的每一个分支都进行了判定，并没有发现代</a:t>
            </a:r>
          </a:p>
          <a:p>
            <a:pPr>
              <a:defRPr>
                <a:latin typeface="+mj-lt"/>
                <a:ea typeface="+mj-ea"/>
                <a:cs typeface="+mj-cs"/>
                <a:sym typeface="Franklin Gothic Book"/>
              </a:defRPr>
            </a:pPr>
            <a:r>
              <a:t>码中的错误。</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标题 1"/>
          <p:cNvSpPr txBox="1"/>
          <p:nvPr>
            <p:ph type="title"/>
          </p:nvPr>
        </p:nvSpPr>
        <p:spPr>
          <a:prstGeom prst="rect">
            <a:avLst/>
          </a:prstGeom>
        </p:spPr>
        <p:txBody>
          <a:bodyPr/>
          <a:lstStyle>
            <a:lvl1pPr defTabSz="841247">
              <a:defRPr sz="2576"/>
            </a:lvl1pPr>
          </a:lstStyle>
          <a:p>
            <a:pPr/>
            <a:r>
              <a:t>单元测试</a:t>
            </a:r>
          </a:p>
        </p:txBody>
      </p:sp>
      <p:graphicFrame>
        <p:nvGraphicFramePr>
          <p:cNvPr id="214" name="表格 3"/>
          <p:cNvGraphicFramePr/>
          <p:nvPr/>
        </p:nvGraphicFramePr>
        <p:xfrm>
          <a:off x="1301799" y="1457690"/>
          <a:ext cx="6264697" cy="234142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70288"/>
                <a:gridCol w="4994408"/>
              </a:tblGrid>
              <a:tr h="222993">
                <a:tc>
                  <a:txBody>
                    <a:bodyPr/>
                    <a:lstStyle/>
                    <a:p>
                      <a:pPr algn="just">
                        <a:tabLst>
                          <a:tab pos="228600" algn="l"/>
                        </a:tabLst>
                        <a:defRPr sz="1800"/>
                      </a:pPr>
                      <a:r>
                        <a:rPr>
                          <a:latin typeface="宋体"/>
                          <a:ea typeface="宋体"/>
                          <a:cs typeface="宋体"/>
                          <a:sym typeface="宋体"/>
                        </a:rPr>
                        <a:t>测试用例编号</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001</a:t>
                      </a:r>
                    </a:p>
                  </a:txBody>
                  <a:tcPr marL="0" marR="0" marT="0" marB="0" anchor="t" anchorCtr="0" horzOverflow="overflow">
                    <a:solidFill>
                      <a:srgbClr val="5ACEF9"/>
                    </a:solidFill>
                  </a:tcPr>
                </a:tc>
              </a:tr>
              <a:tr h="222993">
                <a:tc>
                  <a:txBody>
                    <a:bodyPr/>
                    <a:lstStyle/>
                    <a:p>
                      <a:pPr algn="just">
                        <a:tabLst>
                          <a:tab pos="228600" algn="l"/>
                        </a:tabLst>
                        <a:defRPr sz="1800"/>
                      </a:pPr>
                      <a:r>
                        <a:rPr>
                          <a:latin typeface="宋体"/>
                          <a:ea typeface="宋体"/>
                          <a:cs typeface="宋体"/>
                          <a:sym typeface="宋体"/>
                        </a:rPr>
                        <a:t>测试项目</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登录</a:t>
                      </a:r>
                    </a:p>
                  </a:txBody>
                  <a:tcPr marL="0" marR="0" marT="0" marB="0" anchor="t" anchorCtr="0" horzOverflow="overflow">
                    <a:solidFill>
                      <a:srgbClr val="5ACEF9"/>
                    </a:solidFill>
                  </a:tcPr>
                </a:tc>
              </a:tr>
              <a:tr h="445985">
                <a:tc>
                  <a:txBody>
                    <a:bodyPr/>
                    <a:lstStyle/>
                    <a:p>
                      <a:pPr algn="just">
                        <a:tabLst>
                          <a:tab pos="228600" algn="l"/>
                        </a:tabLst>
                        <a:defRPr sz="1800"/>
                      </a:pPr>
                      <a:r>
                        <a:rPr>
                          <a:latin typeface="宋体"/>
                          <a:ea typeface="宋体"/>
                          <a:cs typeface="宋体"/>
                          <a:sym typeface="宋体"/>
                        </a:rPr>
                        <a:t>预置条件</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有完整的数据库操作功能</a:t>
                      </a:r>
                    </a:p>
                  </a:txBody>
                  <a:tcPr marL="0" marR="0" marT="0" marB="0" anchor="t" anchorCtr="0" horzOverflow="overflow">
                    <a:solidFill>
                      <a:srgbClr val="5ACEF9"/>
                    </a:solidFill>
                  </a:tcPr>
                </a:tc>
              </a:tr>
              <a:tr h="445985">
                <a:tc>
                  <a:txBody>
                    <a:bodyPr/>
                    <a:lstStyle/>
                    <a:p>
                      <a:pPr algn="just">
                        <a:tabLst>
                          <a:tab pos="228600" algn="l"/>
                        </a:tabLst>
                        <a:defRPr sz="1800">
                          <a:latin typeface="宋体"/>
                          <a:ea typeface="宋体"/>
                          <a:cs typeface="宋体"/>
                          <a:sym typeface="宋体"/>
                        </a:defRPr>
                      </a:pPr>
                      <a:r>
                        <a:t>输入</a:t>
                      </a:r>
                    </a:p>
                    <a:p>
                      <a:pPr algn="just">
                        <a:tabLst>
                          <a:tab pos="228600" algn="l"/>
                        </a:tabLst>
                        <a:defRPr sz="1800">
                          <a:latin typeface="宋体"/>
                          <a:ea typeface="宋体"/>
                          <a:cs typeface="宋体"/>
                          <a:sym typeface="宋体"/>
                        </a:defRPr>
                      </a:pPr>
                      <a:r>
                        <a:t> </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账号密码</a:t>
                      </a:r>
                    </a:p>
                  </a:txBody>
                  <a:tcPr marL="0" marR="0" marT="0" marB="0" anchor="t" anchorCtr="0" horzOverflow="overflow">
                    <a:solidFill>
                      <a:srgbClr val="5ACEF9"/>
                    </a:solidFill>
                  </a:tcPr>
                </a:tc>
              </a:tr>
              <a:tr h="668978">
                <a:tc>
                  <a:txBody>
                    <a:bodyPr/>
                    <a:lstStyle/>
                    <a:p>
                      <a:pPr algn="just">
                        <a:tabLst>
                          <a:tab pos="228600" algn="l"/>
                        </a:tabLst>
                        <a:defRPr sz="1800"/>
                      </a:pPr>
                      <a:r>
                        <a:rPr>
                          <a:latin typeface="宋体"/>
                          <a:ea typeface="宋体"/>
                          <a:cs typeface="宋体"/>
                          <a:sym typeface="宋体"/>
                        </a:rPr>
                        <a:t>预期输出</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如果账号输错则显示没有该账号，如所示密码错误则显示密码错误，如果两个都对则成功登陆</a:t>
                      </a:r>
                    </a:p>
                  </a:txBody>
                  <a:tcPr marL="0" marR="0" marT="0" marB="0" anchor="t" anchorCtr="0" horzOverflow="overflow">
                    <a:solidFill>
                      <a:srgbClr val="5ACEF9"/>
                    </a:solidFill>
                  </a:tcPr>
                </a:tc>
              </a:tr>
              <a:tr h="334489">
                <a:tc>
                  <a:txBody>
                    <a:bodyPr/>
                    <a:lstStyle/>
                    <a:p>
                      <a:pPr algn="just">
                        <a:tabLst>
                          <a:tab pos="228600" algn="l"/>
                        </a:tabLst>
                        <a:defRPr sz="1800"/>
                      </a:pPr>
                      <a:r>
                        <a:rPr>
                          <a:latin typeface="宋体"/>
                          <a:ea typeface="宋体"/>
                          <a:cs typeface="宋体"/>
                          <a:sym typeface="宋体"/>
                        </a:rPr>
                        <a:t>实际输出</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出现闪退</a:t>
                      </a:r>
                    </a:p>
                  </a:txBody>
                  <a:tcPr marL="0" marR="0" marT="0" marB="0" anchor="t"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标题 1"/>
          <p:cNvSpPr txBox="1"/>
          <p:nvPr>
            <p:ph type="title"/>
          </p:nvPr>
        </p:nvSpPr>
        <p:spPr>
          <a:prstGeom prst="rect">
            <a:avLst/>
          </a:prstGeom>
        </p:spPr>
        <p:txBody>
          <a:bodyPr/>
          <a:lstStyle>
            <a:lvl1pPr defTabSz="841247">
              <a:defRPr sz="2576"/>
            </a:lvl1pPr>
          </a:lstStyle>
          <a:p>
            <a:pPr/>
            <a:r>
              <a:t>单元测试</a:t>
            </a:r>
          </a:p>
        </p:txBody>
      </p:sp>
      <p:graphicFrame>
        <p:nvGraphicFramePr>
          <p:cNvPr id="217" name="表格 3"/>
          <p:cNvGraphicFramePr/>
          <p:nvPr/>
        </p:nvGraphicFramePr>
        <p:xfrm>
          <a:off x="1079612" y="1404391"/>
          <a:ext cx="6984776" cy="30243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16298"/>
                <a:gridCol w="5568478"/>
              </a:tblGrid>
              <a:tr h="288032">
                <a:tc>
                  <a:txBody>
                    <a:bodyPr/>
                    <a:lstStyle/>
                    <a:p>
                      <a:pPr algn="just">
                        <a:tabLst>
                          <a:tab pos="228600" algn="l"/>
                        </a:tabLst>
                        <a:defRPr sz="1800"/>
                      </a:pPr>
                      <a:r>
                        <a:rPr>
                          <a:latin typeface="宋体"/>
                          <a:ea typeface="宋体"/>
                          <a:cs typeface="宋体"/>
                          <a:sym typeface="宋体"/>
                        </a:rPr>
                        <a:t>测试用例编号</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002</a:t>
                      </a:r>
                    </a:p>
                  </a:txBody>
                  <a:tcPr marL="0" marR="0" marT="0" marB="0" anchor="t" anchorCtr="0" horzOverflow="overflow">
                    <a:solidFill>
                      <a:srgbClr val="5ACEF9"/>
                    </a:solidFill>
                  </a:tcPr>
                </a:tc>
              </a:tr>
              <a:tr h="288032">
                <a:tc>
                  <a:txBody>
                    <a:bodyPr/>
                    <a:lstStyle/>
                    <a:p>
                      <a:pPr algn="just">
                        <a:tabLst>
                          <a:tab pos="228600" algn="l"/>
                        </a:tabLst>
                        <a:defRPr sz="1800"/>
                      </a:pPr>
                      <a:r>
                        <a:rPr>
                          <a:latin typeface="宋体"/>
                          <a:ea typeface="宋体"/>
                          <a:cs typeface="宋体"/>
                          <a:sym typeface="宋体"/>
                        </a:rPr>
                        <a:t>测试项目</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钓鱼</a:t>
                      </a:r>
                    </a:p>
                  </a:txBody>
                  <a:tcPr marL="0" marR="0" marT="0" marB="0" anchor="t" anchorCtr="0" horzOverflow="overflow">
                    <a:solidFill>
                      <a:srgbClr val="5ACEF9"/>
                    </a:solidFill>
                  </a:tcPr>
                </a:tc>
              </a:tr>
              <a:tr h="576064">
                <a:tc>
                  <a:txBody>
                    <a:bodyPr/>
                    <a:lstStyle/>
                    <a:p>
                      <a:pPr algn="just">
                        <a:tabLst>
                          <a:tab pos="228600" algn="l"/>
                        </a:tabLst>
                        <a:defRPr sz="1800"/>
                      </a:pPr>
                      <a:r>
                        <a:rPr>
                          <a:latin typeface="宋体"/>
                          <a:ea typeface="宋体"/>
                          <a:cs typeface="宋体"/>
                          <a:sym typeface="宋体"/>
                        </a:rPr>
                        <a:t>预置条件</a:t>
                      </a:r>
                    </a:p>
                  </a:txBody>
                  <a:tcPr marL="0" marR="0" marT="0" marB="0" anchor="t" anchorCtr="0" horzOverflow="overflow">
                    <a:solidFill>
                      <a:srgbClr val="5ACEF9"/>
                    </a:solidFill>
                  </a:tcPr>
                </a:tc>
                <a:tc>
                  <a:txBody>
                    <a:bodyPr/>
                    <a:lstStyle/>
                    <a:p>
                      <a:pPr algn="just">
                        <a:tabLst>
                          <a:tab pos="228600" algn="l"/>
                        </a:tabLst>
                        <a:defRPr sz="1800">
                          <a:latin typeface="宋体"/>
                          <a:ea typeface="宋体"/>
                          <a:cs typeface="宋体"/>
                          <a:sym typeface="宋体"/>
                        </a:defRPr>
                      </a:pPr>
                      <a:r>
                        <a:t>画面加载，场景选择正确</a:t>
                      </a:r>
                    </a:p>
                  </a:txBody>
                  <a:tcPr marL="0" marR="0" marT="0" marB="0" anchor="t" anchorCtr="0" horzOverflow="overflow">
                    <a:solidFill>
                      <a:srgbClr val="5ACEF9"/>
                    </a:solidFill>
                  </a:tcPr>
                </a:tc>
              </a:tr>
              <a:tr h="576064">
                <a:tc>
                  <a:txBody>
                    <a:bodyPr/>
                    <a:lstStyle/>
                    <a:p>
                      <a:pPr algn="just">
                        <a:tabLst>
                          <a:tab pos="228600" algn="l"/>
                        </a:tabLst>
                        <a:defRPr sz="1800">
                          <a:latin typeface="宋体"/>
                          <a:ea typeface="宋体"/>
                          <a:cs typeface="宋体"/>
                          <a:sym typeface="宋体"/>
                        </a:defRPr>
                      </a:pPr>
                      <a:r>
                        <a:t>输入</a:t>
                      </a:r>
                    </a:p>
                    <a:p>
                      <a:pPr algn="just">
                        <a:tabLst>
                          <a:tab pos="228600" algn="l"/>
                        </a:tabLst>
                        <a:defRPr sz="1800">
                          <a:latin typeface="宋体"/>
                          <a:ea typeface="宋体"/>
                          <a:cs typeface="宋体"/>
                          <a:sym typeface="宋体"/>
                        </a:defRPr>
                      </a:pPr>
                      <a:r>
                        <a:t> </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用手触碰摇杆核按钮以完成输入</a:t>
                      </a:r>
                    </a:p>
                  </a:txBody>
                  <a:tcPr marL="0" marR="0" marT="0" marB="0" anchor="t" anchorCtr="0" horzOverflow="overflow">
                    <a:solidFill>
                      <a:srgbClr val="5ACEF9"/>
                    </a:solidFill>
                  </a:tcPr>
                </a:tc>
              </a:tr>
              <a:tr h="864096">
                <a:tc>
                  <a:txBody>
                    <a:bodyPr/>
                    <a:lstStyle/>
                    <a:p>
                      <a:pPr algn="just">
                        <a:tabLst>
                          <a:tab pos="228600" algn="l"/>
                        </a:tabLst>
                        <a:defRPr sz="1800"/>
                      </a:pPr>
                      <a:r>
                        <a:rPr>
                          <a:latin typeface="宋体"/>
                          <a:ea typeface="宋体"/>
                          <a:cs typeface="宋体"/>
                          <a:sym typeface="宋体"/>
                        </a:rPr>
                        <a:t>预期输出</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滑动摇杆人物对应移动，在合适的位置点击准备可以开始钓鱼，点击收杆来完成钓鱼</a:t>
                      </a:r>
                    </a:p>
                  </a:txBody>
                  <a:tcPr marL="0" marR="0" marT="0" marB="0" anchor="t" anchorCtr="0" horzOverflow="overflow">
                    <a:solidFill>
                      <a:srgbClr val="5ACEF9"/>
                    </a:solidFill>
                  </a:tcPr>
                </a:tc>
              </a:tr>
              <a:tr h="432048">
                <a:tc>
                  <a:txBody>
                    <a:bodyPr/>
                    <a:lstStyle/>
                    <a:p>
                      <a:pPr algn="just">
                        <a:tabLst>
                          <a:tab pos="228600" algn="l"/>
                        </a:tabLst>
                        <a:defRPr sz="1800"/>
                      </a:pPr>
                      <a:r>
                        <a:rPr>
                          <a:latin typeface="宋体"/>
                          <a:ea typeface="宋体"/>
                          <a:cs typeface="宋体"/>
                          <a:sym typeface="宋体"/>
                        </a:rPr>
                        <a:t>实际输出</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符合预期输出</a:t>
                      </a:r>
                    </a:p>
                  </a:txBody>
                  <a:tcPr marL="0" marR="0" marT="0" marB="0" anchor="t"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标题 1"/>
          <p:cNvSpPr txBox="1"/>
          <p:nvPr>
            <p:ph type="title"/>
          </p:nvPr>
        </p:nvSpPr>
        <p:spPr>
          <a:prstGeom prst="rect">
            <a:avLst/>
          </a:prstGeom>
        </p:spPr>
        <p:txBody>
          <a:bodyPr/>
          <a:lstStyle>
            <a:lvl1pPr defTabSz="841247">
              <a:defRPr sz="2576"/>
            </a:lvl1pPr>
          </a:lstStyle>
          <a:p>
            <a:pPr/>
            <a:r>
              <a:t>单元测试</a:t>
            </a:r>
          </a:p>
        </p:txBody>
      </p:sp>
      <p:graphicFrame>
        <p:nvGraphicFramePr>
          <p:cNvPr id="220" name="表格 3"/>
          <p:cNvGraphicFramePr/>
          <p:nvPr/>
        </p:nvGraphicFramePr>
        <p:xfrm>
          <a:off x="899591" y="1556791"/>
          <a:ext cx="6984777" cy="30243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16298"/>
                <a:gridCol w="5568478"/>
              </a:tblGrid>
              <a:tr h="288032">
                <a:tc>
                  <a:txBody>
                    <a:bodyPr/>
                    <a:lstStyle/>
                    <a:p>
                      <a:pPr algn="just">
                        <a:tabLst>
                          <a:tab pos="228600" algn="l"/>
                        </a:tabLst>
                        <a:defRPr sz="1800"/>
                      </a:pPr>
                      <a:r>
                        <a:rPr>
                          <a:latin typeface="宋体"/>
                          <a:ea typeface="宋体"/>
                          <a:cs typeface="宋体"/>
                          <a:sym typeface="宋体"/>
                        </a:rPr>
                        <a:t>测试用例编号</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003</a:t>
                      </a:r>
                    </a:p>
                  </a:txBody>
                  <a:tcPr marL="0" marR="0" marT="0" marB="0" anchor="t" anchorCtr="0" horzOverflow="overflow">
                    <a:solidFill>
                      <a:srgbClr val="5ACEF9"/>
                    </a:solidFill>
                  </a:tcPr>
                </a:tc>
              </a:tr>
              <a:tr h="288032">
                <a:tc>
                  <a:txBody>
                    <a:bodyPr/>
                    <a:lstStyle/>
                    <a:p>
                      <a:pPr algn="just">
                        <a:tabLst>
                          <a:tab pos="228600" algn="l"/>
                        </a:tabLst>
                        <a:defRPr sz="1800"/>
                      </a:pPr>
                      <a:r>
                        <a:rPr>
                          <a:latin typeface="宋体"/>
                          <a:ea typeface="宋体"/>
                          <a:cs typeface="宋体"/>
                          <a:sym typeface="宋体"/>
                        </a:rPr>
                        <a:t>测试项目</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鱼类百科</a:t>
                      </a:r>
                    </a:p>
                  </a:txBody>
                  <a:tcPr marL="0" marR="0" marT="0" marB="0" anchor="t" anchorCtr="0" horzOverflow="overflow">
                    <a:solidFill>
                      <a:srgbClr val="5ACEF9"/>
                    </a:solidFill>
                  </a:tcPr>
                </a:tc>
              </a:tr>
              <a:tr h="576064">
                <a:tc>
                  <a:txBody>
                    <a:bodyPr/>
                    <a:lstStyle/>
                    <a:p>
                      <a:pPr algn="just">
                        <a:tabLst>
                          <a:tab pos="228600" algn="l"/>
                        </a:tabLst>
                        <a:defRPr sz="1800"/>
                      </a:pPr>
                      <a:r>
                        <a:rPr>
                          <a:latin typeface="宋体"/>
                          <a:ea typeface="宋体"/>
                          <a:cs typeface="宋体"/>
                          <a:sym typeface="宋体"/>
                        </a:rPr>
                        <a:t>预置条件</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无</a:t>
                      </a:r>
                    </a:p>
                  </a:txBody>
                  <a:tcPr marL="0" marR="0" marT="0" marB="0" anchor="t" anchorCtr="0" horzOverflow="overflow">
                    <a:solidFill>
                      <a:srgbClr val="5ACEF9"/>
                    </a:solidFill>
                  </a:tcPr>
                </a:tc>
              </a:tr>
              <a:tr h="576064">
                <a:tc>
                  <a:txBody>
                    <a:bodyPr/>
                    <a:lstStyle/>
                    <a:p>
                      <a:pPr algn="just">
                        <a:tabLst>
                          <a:tab pos="228600" algn="l"/>
                        </a:tabLst>
                        <a:defRPr sz="1800">
                          <a:latin typeface="宋体"/>
                          <a:ea typeface="宋体"/>
                          <a:cs typeface="宋体"/>
                          <a:sym typeface="宋体"/>
                        </a:defRPr>
                      </a:pPr>
                      <a:r>
                        <a:t>输入</a:t>
                      </a:r>
                    </a:p>
                    <a:p>
                      <a:pPr algn="just">
                        <a:tabLst>
                          <a:tab pos="228600" algn="l"/>
                        </a:tabLst>
                        <a:defRPr sz="1800">
                          <a:latin typeface="宋体"/>
                          <a:ea typeface="宋体"/>
                          <a:cs typeface="宋体"/>
                          <a:sym typeface="宋体"/>
                        </a:defRPr>
                      </a:pPr>
                      <a:r>
                        <a:t> </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用手点击按钮以完成输入</a:t>
                      </a:r>
                    </a:p>
                  </a:txBody>
                  <a:tcPr marL="0" marR="0" marT="0" marB="0" anchor="t" anchorCtr="0" horzOverflow="overflow">
                    <a:solidFill>
                      <a:srgbClr val="5ACEF9"/>
                    </a:solidFill>
                  </a:tcPr>
                </a:tc>
              </a:tr>
              <a:tr h="864096">
                <a:tc>
                  <a:txBody>
                    <a:bodyPr/>
                    <a:lstStyle/>
                    <a:p>
                      <a:pPr algn="just">
                        <a:tabLst>
                          <a:tab pos="228600" algn="l"/>
                        </a:tabLst>
                        <a:defRPr sz="1800"/>
                      </a:pPr>
                      <a:r>
                        <a:rPr>
                          <a:latin typeface="宋体"/>
                          <a:ea typeface="宋体"/>
                          <a:cs typeface="宋体"/>
                          <a:sym typeface="宋体"/>
                        </a:rPr>
                        <a:t>预期输出</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点击每一个图片跳出对应的百科文字，再点一遍跳出文字</a:t>
                      </a:r>
                    </a:p>
                  </a:txBody>
                  <a:tcPr marL="0" marR="0" marT="0" marB="0" anchor="t" anchorCtr="0" horzOverflow="overflow">
                    <a:solidFill>
                      <a:srgbClr val="5ACEF9"/>
                    </a:solidFill>
                  </a:tcPr>
                </a:tc>
              </a:tr>
              <a:tr h="432048">
                <a:tc>
                  <a:txBody>
                    <a:bodyPr/>
                    <a:lstStyle/>
                    <a:p>
                      <a:pPr algn="just">
                        <a:tabLst>
                          <a:tab pos="228600" algn="l"/>
                        </a:tabLst>
                        <a:defRPr sz="1800"/>
                      </a:pPr>
                      <a:r>
                        <a:rPr>
                          <a:latin typeface="宋体"/>
                          <a:ea typeface="宋体"/>
                          <a:cs typeface="宋体"/>
                          <a:sym typeface="宋体"/>
                        </a:rPr>
                        <a:t>实际输出</a:t>
                      </a:r>
                    </a:p>
                  </a:txBody>
                  <a:tcPr marL="0" marR="0" marT="0" marB="0" anchor="t" anchorCtr="0" horzOverflow="overflow">
                    <a:solidFill>
                      <a:srgbClr val="5ACEF9"/>
                    </a:solidFill>
                  </a:tcPr>
                </a:tc>
                <a:tc>
                  <a:txBody>
                    <a:bodyPr/>
                    <a:lstStyle/>
                    <a:p>
                      <a:pPr algn="just">
                        <a:tabLst>
                          <a:tab pos="228600" algn="l"/>
                        </a:tabLst>
                        <a:defRPr sz="1800"/>
                      </a:pPr>
                      <a:r>
                        <a:rPr>
                          <a:latin typeface="宋体"/>
                          <a:ea typeface="宋体"/>
                          <a:cs typeface="宋体"/>
                          <a:sym typeface="宋体"/>
                        </a:rPr>
                        <a:t>符合预期输出</a:t>
                      </a:r>
                    </a:p>
                  </a:txBody>
                  <a:tcPr marL="0" marR="0" marT="0" marB="0" anchor="t"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屏幕快照 2019-06-17 下午9.08.21.png" descr="屏幕快照 2019-06-17 下午9.08.21.png"/>
          <p:cNvPicPr>
            <a:picLocks noChangeAspect="1"/>
          </p:cNvPicPr>
          <p:nvPr/>
        </p:nvPicPr>
        <p:blipFill>
          <a:blip r:embed="rId2">
            <a:extLst/>
          </a:blip>
          <a:stretch>
            <a:fillRect/>
          </a:stretch>
        </p:blipFill>
        <p:spPr>
          <a:xfrm>
            <a:off x="800109" y="238599"/>
            <a:ext cx="3336244" cy="6014135"/>
          </a:xfrm>
          <a:prstGeom prst="rect">
            <a:avLst/>
          </a:prstGeom>
          <a:ln w="12700">
            <a:miter lim="400000"/>
          </a:ln>
        </p:spPr>
      </p:pic>
      <p:pic>
        <p:nvPicPr>
          <p:cNvPr id="114" name="屏幕快照 2019-06-17 下午9.08.44.png" descr="屏幕快照 2019-06-17 下午9.08.44.png"/>
          <p:cNvPicPr>
            <a:picLocks noChangeAspect="1"/>
          </p:cNvPicPr>
          <p:nvPr/>
        </p:nvPicPr>
        <p:blipFill>
          <a:blip r:embed="rId3">
            <a:extLst/>
          </a:blip>
          <a:stretch>
            <a:fillRect/>
          </a:stretch>
        </p:blipFill>
        <p:spPr>
          <a:xfrm>
            <a:off x="4780522" y="874616"/>
            <a:ext cx="3820843" cy="510876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标题 1"/>
          <p:cNvSpPr txBox="1"/>
          <p:nvPr>
            <p:ph type="title"/>
          </p:nvPr>
        </p:nvSpPr>
        <p:spPr>
          <a:prstGeom prst="rect">
            <a:avLst/>
          </a:prstGeom>
        </p:spPr>
        <p:txBody>
          <a:bodyPr/>
          <a:lstStyle>
            <a:lvl1pPr defTabSz="841247">
              <a:defRPr sz="2576"/>
            </a:lvl1pPr>
          </a:lstStyle>
          <a:p>
            <a:pPr/>
            <a:r>
              <a:t>集成测试</a:t>
            </a:r>
          </a:p>
        </p:txBody>
      </p:sp>
      <p:graphicFrame>
        <p:nvGraphicFramePr>
          <p:cNvPr id="223" name="表格 3"/>
          <p:cNvGraphicFramePr/>
          <p:nvPr/>
        </p:nvGraphicFramePr>
        <p:xfrm>
          <a:off x="1027414" y="1121731"/>
          <a:ext cx="7089172" cy="330751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6041"/>
                <a:gridCol w="1030751"/>
                <a:gridCol w="1195509"/>
                <a:gridCol w="1334859"/>
                <a:gridCol w="823133"/>
                <a:gridCol w="1351252"/>
                <a:gridCol w="697623"/>
              </a:tblGrid>
              <a:tr h="648497">
                <a:tc gridSpan="7">
                  <a:txBody>
                    <a:bodyPr/>
                    <a:lstStyle/>
                    <a:p>
                      <a:pPr>
                        <a:defRPr b="1" sz="1300">
                          <a:latin typeface="+mn-lt"/>
                          <a:ea typeface="+mn-ea"/>
                          <a:cs typeface="+mn-cs"/>
                          <a:sym typeface="Helvetica"/>
                        </a:defRPr>
                      </a:pPr>
                      <a:r>
                        <a:t>[BALL_DATE]</a:t>
                      </a:r>
                      <a:r>
                        <a:t>项目集成测试用例（黑盒</a:t>
                      </a:r>
                      <a:r>
                        <a:t>/</a:t>
                      </a:r>
                      <a:r>
                        <a:t>自底向上方法）</a:t>
                      </a:r>
                    </a:p>
                  </a:txBody>
                  <a:tcPr marL="4105" marR="4105" marT="4105" marB="4105" anchor="ctr" anchorCtr="0" horzOverflow="overflow">
                    <a:solidFill>
                      <a:srgbClr val="5ACEF9"/>
                    </a:solidFill>
                  </a:tcPr>
                </a:tc>
                <a:tc hMerge="1">
                  <a:tcPr/>
                </a:tc>
                <a:tc hMerge="1">
                  <a:tcPr/>
                </a:tc>
                <a:tc hMerge="1">
                  <a:tcPr/>
                </a:tc>
                <a:tc hMerge="1">
                  <a:tcPr/>
                </a:tc>
                <a:tc hMerge="1">
                  <a:tcPr/>
                </a:tc>
                <a:tc hMerge="1">
                  <a:tcPr/>
                </a:tc>
              </a:tr>
              <a:tr h="201850">
                <a:tc gridSpan="7">
                  <a:txBody>
                    <a:bodyPr/>
                    <a:lstStyle/>
                    <a:p>
                      <a:pPr algn="r">
                        <a:defRPr b="1" sz="1300">
                          <a:latin typeface="+mn-lt"/>
                          <a:ea typeface="+mn-ea"/>
                          <a:cs typeface="+mn-cs"/>
                          <a:sym typeface="Helvetica"/>
                        </a:defRPr>
                      </a:pPr>
                      <a:r>
                        <a:t>编辑日期：</a:t>
                      </a:r>
                      <a:r>
                        <a:t>2019</a:t>
                      </a:r>
                      <a:r>
                        <a:t>年</a:t>
                      </a:r>
                      <a:r>
                        <a:t>6</a:t>
                      </a:r>
                      <a:r>
                        <a:t>月</a:t>
                      </a:r>
                      <a:r>
                        <a:t>5</a:t>
                      </a:r>
                      <a:r>
                        <a:t>日</a:t>
                      </a:r>
                    </a:p>
                  </a:txBody>
                  <a:tcPr marL="4105" marR="4105" marT="4105" marB="4105" anchor="b" anchorCtr="0" horzOverflow="overflow">
                    <a:solidFill>
                      <a:srgbClr val="5ACEF9"/>
                    </a:solidFill>
                  </a:tcPr>
                </a:tc>
                <a:tc hMerge="1">
                  <a:tcPr/>
                </a:tc>
                <a:tc hMerge="1">
                  <a:tcPr/>
                </a:tc>
                <a:tc hMerge="1">
                  <a:tcPr/>
                </a:tc>
                <a:tc hMerge="1">
                  <a:tcPr/>
                </a:tc>
                <a:tc hMerge="1">
                  <a:tcPr/>
                </a:tc>
                <a:tc hMerge="1">
                  <a:tcPr/>
                </a:tc>
              </a:tr>
              <a:tr h="366262">
                <a:tc>
                  <a:txBody>
                    <a:bodyPr/>
                    <a:lstStyle/>
                    <a:p>
                      <a:pPr>
                        <a:defRPr sz="1800"/>
                      </a:pPr>
                      <a:r>
                        <a:rPr b="1" sz="1300">
                          <a:latin typeface="+mn-lt"/>
                          <a:ea typeface="+mn-ea"/>
                          <a:cs typeface="+mn-cs"/>
                          <a:sym typeface="Helvetica"/>
                        </a:rPr>
                        <a:t>系统模块</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用例说明</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前置功能模块</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前置条件</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输入</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预期结果</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测试结果</a:t>
                      </a:r>
                    </a:p>
                  </a:txBody>
                  <a:tcPr marL="4105" marR="4105" marT="4105" marB="4105" anchor="ctr" anchorCtr="0" horzOverflow="overflow">
                    <a:solidFill>
                      <a:srgbClr val="5ACEF9"/>
                    </a:solidFill>
                  </a:tcPr>
                </a:tc>
              </a:tr>
              <a:tr h="633070">
                <a:tc>
                  <a:txBody>
                    <a:bodyPr/>
                    <a:lstStyle/>
                    <a:p>
                      <a:pPr>
                        <a:defRPr b="1" sz="1300">
                          <a:latin typeface="+mn-lt"/>
                          <a:ea typeface="+mn-ea"/>
                          <a:cs typeface="+mn-cs"/>
                          <a:sym typeface="Helvetica"/>
                        </a:defRPr>
                      </a:pPr>
                      <a:r>
                        <a:t>1.</a:t>
                      </a:r>
                      <a:r>
                        <a:t>登录</a:t>
                      </a:r>
                    </a:p>
                  </a:txBody>
                  <a:tcPr marL="4105" marR="4105" marT="4105" marB="4105" anchor="ctr" anchorCtr="0" horzOverflow="overflow">
                    <a:solidFill>
                      <a:srgbClr val="5ACEF9"/>
                    </a:solidFill>
                  </a:tcPr>
                </a:tc>
                <a:tc>
                  <a:txBody>
                    <a:bodyPr/>
                    <a:lstStyle/>
                    <a:p>
                      <a:pPr>
                        <a:defRPr sz="1800"/>
                      </a:pPr>
                      <a:r>
                        <a:rPr sz="1300">
                          <a:latin typeface="宋体"/>
                          <a:ea typeface="宋体"/>
                          <a:cs typeface="宋体"/>
                          <a:sym typeface="宋体"/>
                        </a:rPr>
                        <a:t>输入用户名，联网登录</a:t>
                      </a:r>
                    </a:p>
                  </a:txBody>
                  <a:tcPr marL="4105" marR="4105" marT="4105" marB="4105" anchor="t" anchorCtr="0" horzOverflow="overflow">
                    <a:solidFill>
                      <a:srgbClr val="5ACEF9"/>
                    </a:solidFill>
                  </a:tcPr>
                </a:tc>
                <a:tc>
                  <a:txBody>
                    <a:bodyPr/>
                    <a:lstStyle/>
                    <a:p>
                      <a:pPr>
                        <a:defRPr sz="1800"/>
                      </a:pPr>
                      <a:r>
                        <a:rPr sz="1300">
                          <a:latin typeface="宋体"/>
                          <a:ea typeface="宋体"/>
                          <a:cs typeface="宋体"/>
                          <a:sym typeface="宋体"/>
                        </a:rPr>
                        <a:t>数据库的所有功能模块</a:t>
                      </a:r>
                    </a:p>
                  </a:txBody>
                  <a:tcPr marL="4105" marR="4105" marT="4105" marB="4105" anchor="t" anchorCtr="0" horzOverflow="overflow">
                    <a:solidFill>
                      <a:srgbClr val="5ACEF9"/>
                    </a:solidFill>
                  </a:tcPr>
                </a:tc>
                <a:tc>
                  <a:txBody>
                    <a:bodyPr/>
                    <a:lstStyle/>
                    <a:p>
                      <a:pPr algn="l">
                        <a:defRPr sz="1300">
                          <a:latin typeface="宋体"/>
                          <a:ea typeface="宋体"/>
                          <a:cs typeface="宋体"/>
                          <a:sym typeface="宋体"/>
                        </a:defRPr>
                      </a:pPr>
                      <a:r>
                        <a:t>数据库连接成功</a:t>
                      </a:r>
                    </a:p>
                  </a:txBody>
                  <a:tcPr marL="4105" marR="4105" marT="4105" marB="4105" anchor="t" anchorCtr="0" horzOverflow="overflow">
                    <a:solidFill>
                      <a:srgbClr val="5ACEF9"/>
                    </a:solidFill>
                  </a:tcPr>
                </a:tc>
                <a:tc>
                  <a:txBody>
                    <a:bodyPr/>
                    <a:lstStyle/>
                    <a:p>
                      <a:pPr algn="l">
                        <a:defRPr sz="1800"/>
                      </a:pPr>
                      <a:r>
                        <a:rPr b="1" sz="1300">
                          <a:latin typeface="+mn-lt"/>
                          <a:ea typeface="+mn-ea"/>
                          <a:cs typeface="+mn-cs"/>
                          <a:sym typeface="Helvetica"/>
                        </a:rPr>
                        <a:t>　输入账号密码</a:t>
                      </a:r>
                    </a:p>
                  </a:txBody>
                  <a:tcPr marL="4105" marR="4105" marT="4105" marB="4105" anchor="t" anchorCtr="0" horzOverflow="overflow">
                    <a:solidFill>
                      <a:srgbClr val="5ACEF9"/>
                    </a:solidFill>
                  </a:tcPr>
                </a:tc>
                <a:tc>
                  <a:txBody>
                    <a:bodyPr/>
                    <a:lstStyle/>
                    <a:p>
                      <a:pPr algn="l">
                        <a:defRPr sz="1800"/>
                      </a:pPr>
                      <a:r>
                        <a:rPr sz="1300">
                          <a:latin typeface="宋体"/>
                          <a:ea typeface="宋体"/>
                          <a:cs typeface="宋体"/>
                          <a:sym typeface="宋体"/>
                        </a:rPr>
                        <a:t>登陆成功</a:t>
                      </a:r>
                    </a:p>
                  </a:txBody>
                  <a:tcPr marL="4105" marR="4105" marT="4105" marB="4105" anchor="t" anchorCtr="0" horzOverflow="overflow">
                    <a:solidFill>
                      <a:srgbClr val="5ACEF9"/>
                    </a:solidFill>
                  </a:tcPr>
                </a:tc>
                <a:tc>
                  <a:txBody>
                    <a:bodyPr/>
                    <a:lstStyle/>
                    <a:p>
                      <a:pPr defTabSz="457200">
                        <a:defRPr sz="1800"/>
                      </a:pPr>
                      <a:r>
                        <a:rPr sz="13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r>
              <a:tr h="633070">
                <a:tc>
                  <a:txBody>
                    <a:bodyPr/>
                    <a:lstStyle/>
                    <a:p>
                      <a:pPr>
                        <a:defRPr b="1" sz="1300">
                          <a:latin typeface="+mn-lt"/>
                          <a:ea typeface="+mn-ea"/>
                          <a:cs typeface="+mn-cs"/>
                          <a:sym typeface="Helvetica"/>
                        </a:defRPr>
                      </a:pPr>
                      <a:r>
                        <a:t>2.</a:t>
                      </a:r>
                      <a:r>
                        <a:t>钓鱼</a:t>
                      </a:r>
                    </a:p>
                  </a:txBody>
                  <a:tcPr marL="4105" marR="4105" marT="4105" marB="4105" anchor="ctr" anchorCtr="0" horzOverflow="overflow">
                    <a:solidFill>
                      <a:srgbClr val="5ACEF9"/>
                    </a:solidFill>
                  </a:tcPr>
                </a:tc>
                <a:tc>
                  <a:txBody>
                    <a:bodyPr/>
                    <a:lstStyle/>
                    <a:p>
                      <a:pPr>
                        <a:defRPr sz="1800"/>
                      </a:pPr>
                      <a:r>
                        <a:rPr sz="1300">
                          <a:latin typeface="宋体"/>
                          <a:ea typeface="宋体"/>
                          <a:cs typeface="宋体"/>
                          <a:sym typeface="宋体"/>
                        </a:rPr>
                        <a:t>验证钓鱼是否成功</a:t>
                      </a:r>
                    </a:p>
                  </a:txBody>
                  <a:tcPr marL="4105" marR="4105" marT="4105" marB="4105" anchor="t" anchorCtr="0" horzOverflow="overflow">
                    <a:solidFill>
                      <a:srgbClr val="5ACEF9"/>
                    </a:solidFill>
                  </a:tcPr>
                </a:tc>
                <a:tc>
                  <a:txBody>
                    <a:bodyPr/>
                    <a:lstStyle/>
                    <a:p>
                      <a:pPr>
                        <a:defRPr sz="1800"/>
                      </a:pPr>
                      <a:r>
                        <a:rPr sz="1300">
                          <a:latin typeface="宋体"/>
                          <a:ea typeface="宋体"/>
                          <a:cs typeface="宋体"/>
                          <a:sym typeface="宋体"/>
                        </a:rPr>
                        <a:t>画面加载，场景选择</a:t>
                      </a:r>
                    </a:p>
                  </a:txBody>
                  <a:tcPr marL="4105" marR="4105" marT="4105" marB="4105" anchor="t" anchorCtr="0" horzOverflow="overflow">
                    <a:solidFill>
                      <a:srgbClr val="5ACEF9"/>
                    </a:solidFill>
                  </a:tcPr>
                </a:tc>
                <a:tc>
                  <a:txBody>
                    <a:bodyPr/>
                    <a:lstStyle/>
                    <a:p>
                      <a:pPr algn="l">
                        <a:defRPr sz="1300">
                          <a:latin typeface="宋体"/>
                          <a:ea typeface="宋体"/>
                          <a:cs typeface="宋体"/>
                          <a:sym typeface="宋体"/>
                        </a:defRPr>
                      </a:pPr>
                      <a:r>
                        <a:t>画面加载，场景选择正确</a:t>
                      </a:r>
                    </a:p>
                  </a:txBody>
                  <a:tcPr marL="4105" marR="4105" marT="4105" marB="4105" anchor="t" anchorCtr="0" horzOverflow="overflow">
                    <a:solidFill>
                      <a:srgbClr val="5ACEF9"/>
                    </a:solidFill>
                  </a:tcPr>
                </a:tc>
                <a:tc>
                  <a:txBody>
                    <a:bodyPr/>
                    <a:lstStyle/>
                    <a:p>
                      <a:pPr algn="l">
                        <a:defRPr sz="1800"/>
                      </a:pPr>
                      <a:r>
                        <a:rPr b="1" sz="1300">
                          <a:latin typeface="+mn-lt"/>
                          <a:ea typeface="+mn-ea"/>
                          <a:cs typeface="+mn-cs"/>
                          <a:sym typeface="Helvetica"/>
                        </a:rPr>
                        <a:t>　手指触屏操作</a:t>
                      </a:r>
                    </a:p>
                  </a:txBody>
                  <a:tcPr marL="4105" marR="4105" marT="4105" marB="4105" anchor="t" anchorCtr="0" horzOverflow="overflow">
                    <a:solidFill>
                      <a:srgbClr val="5ACEF9"/>
                    </a:solidFill>
                  </a:tcPr>
                </a:tc>
                <a:tc>
                  <a:txBody>
                    <a:bodyPr/>
                    <a:lstStyle/>
                    <a:p>
                      <a:pPr algn="l">
                        <a:defRPr sz="1800"/>
                      </a:pPr>
                      <a:r>
                        <a:rPr sz="1300">
                          <a:latin typeface="宋体"/>
                          <a:ea typeface="宋体"/>
                          <a:cs typeface="宋体"/>
                          <a:sym typeface="宋体"/>
                        </a:rPr>
                        <a:t>实现钓鱼的方式</a:t>
                      </a:r>
                    </a:p>
                  </a:txBody>
                  <a:tcPr marL="4105" marR="4105" marT="4105" marB="4105" anchor="t" anchorCtr="0" horzOverflow="overflow">
                    <a:solidFill>
                      <a:srgbClr val="5ACEF9"/>
                    </a:solidFill>
                  </a:tcPr>
                </a:tc>
                <a:tc>
                  <a:txBody>
                    <a:bodyPr/>
                    <a:lstStyle/>
                    <a:p>
                      <a:pPr>
                        <a:defRPr sz="1800"/>
                      </a:pPr>
                      <a:r>
                        <a:rPr b="1" sz="1300">
                          <a:latin typeface="+mn-lt"/>
                          <a:ea typeface="+mn-ea"/>
                          <a:cs typeface="+mn-cs"/>
                          <a:sym typeface="Helvetica"/>
                        </a:rPr>
                        <a:t>√</a:t>
                      </a:r>
                    </a:p>
                  </a:txBody>
                  <a:tcPr marL="4105" marR="4105" marT="4105" marB="4105" anchor="ctr" anchorCtr="0" horzOverflow="overflow">
                    <a:solidFill>
                      <a:srgbClr val="5ACEF9"/>
                    </a:solidFill>
                  </a:tcPr>
                </a:tc>
              </a:tr>
              <a:tr h="475685">
                <a:tc>
                  <a:txBody>
                    <a:bodyPr/>
                    <a:lstStyle/>
                    <a:p>
                      <a:pPr>
                        <a:defRPr b="1" sz="1300">
                          <a:latin typeface="+mn-lt"/>
                          <a:ea typeface="+mn-ea"/>
                          <a:cs typeface="+mn-cs"/>
                          <a:sym typeface="Helvetica"/>
                        </a:defRPr>
                      </a:pPr>
                      <a:r>
                        <a:t>3</a:t>
                      </a:r>
                      <a:r>
                        <a:t>百科</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数据有效性</a:t>
                      </a:r>
                    </a:p>
                  </a:txBody>
                  <a:tcPr marL="4105" marR="4105" marT="4105" marB="4105" anchor="t" anchorCtr="0" horzOverflow="overflow">
                    <a:solidFill>
                      <a:srgbClr val="5ACEF9"/>
                    </a:solidFill>
                  </a:tcPr>
                </a:tc>
                <a:tc>
                  <a:txBody>
                    <a:bodyPr/>
                    <a:lstStyle/>
                    <a:p>
                      <a:pPr>
                        <a:defRPr sz="1300">
                          <a:latin typeface="宋体"/>
                          <a:ea typeface="宋体"/>
                          <a:cs typeface="宋体"/>
                          <a:sym typeface="宋体"/>
                        </a:defRPr>
                      </a:pPr>
                    </a:p>
                  </a:txBody>
                  <a:tcPr marL="4105" marR="4105" marT="4105" marB="4105" anchor="t" anchorCtr="0" horzOverflow="overflow">
                    <a:solidFill>
                      <a:srgbClr val="5ACEF9"/>
                    </a:solidFill>
                  </a:tcPr>
                </a:tc>
                <a:tc>
                  <a:txBody>
                    <a:bodyPr/>
                    <a:lstStyle/>
                    <a:p>
                      <a:pPr algn="l">
                        <a:defRPr sz="1300">
                          <a:latin typeface="宋体"/>
                          <a:ea typeface="宋体"/>
                          <a:cs typeface="宋体"/>
                          <a:sym typeface="宋体"/>
                        </a:defRPr>
                      </a:pPr>
                    </a:p>
                  </a:txBody>
                  <a:tcPr marL="4105" marR="4105" marT="4105" marB="4105" anchor="t" anchorCtr="0" horzOverflow="overflow">
                    <a:solidFill>
                      <a:srgbClr val="5ACEF9"/>
                    </a:solidFill>
                  </a:tcPr>
                </a:tc>
                <a:tc>
                  <a:txBody>
                    <a:bodyPr/>
                    <a:lstStyle/>
                    <a:p>
                      <a:pPr algn="l">
                        <a:defRPr b="1" sz="1300">
                          <a:latin typeface="+mn-lt"/>
                          <a:ea typeface="+mn-ea"/>
                          <a:cs typeface="+mn-cs"/>
                          <a:sym typeface="Helvetica"/>
                        </a:defRPr>
                      </a:pPr>
                      <a:r>
                        <a:t>　手指触屏操作</a:t>
                      </a:r>
                      <a:endParaRPr>
                        <a:latin typeface="宋体"/>
                        <a:ea typeface="宋体"/>
                        <a:cs typeface="宋体"/>
                        <a:sym typeface="宋体"/>
                      </a:endParaRPr>
                    </a:p>
                  </a:txBody>
                  <a:tcPr marL="4105" marR="4105" marT="4105" marB="4105" anchor="t" anchorCtr="0" horzOverflow="overflow">
                    <a:solidFill>
                      <a:srgbClr val="5ACEF9"/>
                    </a:solidFill>
                  </a:tcPr>
                </a:tc>
                <a:tc>
                  <a:txBody>
                    <a:bodyPr/>
                    <a:lstStyle/>
                    <a:p>
                      <a:pPr algn="l">
                        <a:defRPr sz="1800"/>
                      </a:pPr>
                      <a:r>
                        <a:rPr b="1" sz="1300">
                          <a:latin typeface="+mn-lt"/>
                          <a:ea typeface="+mn-ea"/>
                          <a:cs typeface="+mn-cs"/>
                          <a:sym typeface="Helvetica"/>
                        </a:rPr>
                        <a:t>成功观看百科</a:t>
                      </a:r>
                    </a:p>
                  </a:txBody>
                  <a:tcPr marL="4105" marR="4105" marT="4105" marB="4105" anchor="t" anchorCtr="0" horzOverflow="overflow">
                    <a:solidFill>
                      <a:srgbClr val="5ACEF9"/>
                    </a:solidFill>
                  </a:tcPr>
                </a:tc>
                <a:tc>
                  <a:txBody>
                    <a:bodyPr/>
                    <a:lstStyle/>
                    <a:p>
                      <a:pPr>
                        <a:defRPr sz="1800"/>
                      </a:pPr>
                      <a:r>
                        <a:rPr b="1" sz="1300">
                          <a:latin typeface="+mn-lt"/>
                          <a:ea typeface="+mn-ea"/>
                          <a:cs typeface="+mn-cs"/>
                          <a:sym typeface="Helvetica"/>
                        </a:rPr>
                        <a:t>√</a:t>
                      </a:r>
                    </a:p>
                  </a:txBody>
                  <a:tcPr marL="4105" marR="4105" marT="4105" marB="4105" anchor="ctr" anchorCtr="0" horzOverflow="overflow">
                    <a:solidFill>
                      <a:srgbClr val="5ACEF9"/>
                    </a:solidFill>
                  </a:tcPr>
                </a:tc>
              </a:tr>
              <a:tr h="349079">
                <a:tc>
                  <a:txBody>
                    <a:bodyPr/>
                    <a:lstStyle/>
                    <a:p>
                      <a:pPr>
                        <a:defRPr b="1" sz="1300">
                          <a:latin typeface="+mn-lt"/>
                          <a:ea typeface="+mn-ea"/>
                          <a:cs typeface="+mn-cs"/>
                          <a:sym typeface="Helvetica"/>
                        </a:defRPr>
                      </a:pPr>
                      <a:r>
                        <a:t>4.</a:t>
                      </a:r>
                      <a:r>
                        <a:t>单机模式</a:t>
                      </a:r>
                    </a:p>
                  </a:txBody>
                  <a:tcPr marL="4105" marR="4105" marT="4105" marB="4105" anchor="ctr" anchorCtr="0" horzOverflow="overflow">
                    <a:solidFill>
                      <a:srgbClr val="5ACEF9"/>
                    </a:solidFill>
                  </a:tcPr>
                </a:tc>
                <a:tc>
                  <a:txBody>
                    <a:bodyPr/>
                    <a:lstStyle/>
                    <a:p>
                      <a:pPr>
                        <a:defRPr sz="1800"/>
                      </a:pPr>
                      <a:r>
                        <a:rPr b="1" sz="1300">
                          <a:latin typeface="+mn-lt"/>
                          <a:ea typeface="+mn-ea"/>
                          <a:cs typeface="+mn-cs"/>
                          <a:sym typeface="Helvetica"/>
                        </a:rPr>
                        <a:t>验证单机模式下的操作是否成功签</a:t>
                      </a:r>
                    </a:p>
                  </a:txBody>
                  <a:tcPr marL="4105" marR="4105" marT="4105" marB="4105" anchor="t" anchorCtr="0" horzOverflow="overflow">
                    <a:solidFill>
                      <a:srgbClr val="5ACEF9"/>
                    </a:solidFill>
                  </a:tcPr>
                </a:tc>
                <a:tc>
                  <a:txBody>
                    <a:bodyPr/>
                    <a:lstStyle/>
                    <a:p>
                      <a:pPr>
                        <a:defRPr sz="1800"/>
                      </a:pPr>
                      <a:r>
                        <a:rPr b="1" sz="1300">
                          <a:latin typeface="+mn-lt"/>
                          <a:ea typeface="+mn-ea"/>
                          <a:cs typeface="+mn-cs"/>
                          <a:sym typeface="Helvetica"/>
                        </a:rPr>
                        <a:t>钓鱼模块，百科模块</a:t>
                      </a:r>
                    </a:p>
                  </a:txBody>
                  <a:tcPr marL="4105" marR="4105" marT="4105" marB="4105" anchor="t" anchorCtr="0" horzOverflow="overflow">
                    <a:solidFill>
                      <a:srgbClr val="5ACEF9"/>
                    </a:solidFill>
                  </a:tcPr>
                </a:tc>
                <a:tc>
                  <a:txBody>
                    <a:bodyPr/>
                    <a:lstStyle/>
                    <a:p>
                      <a:pPr>
                        <a:defRPr sz="1800"/>
                      </a:pPr>
                      <a:r>
                        <a:rPr b="1" sz="1300">
                          <a:latin typeface="+mn-lt"/>
                          <a:ea typeface="+mn-ea"/>
                          <a:cs typeface="+mn-cs"/>
                          <a:sym typeface="Helvetica"/>
                        </a:rPr>
                        <a:t>钓鱼模块，百科模块能正常使用</a:t>
                      </a:r>
                    </a:p>
                  </a:txBody>
                  <a:tcPr marL="4105" marR="4105" marT="4105" marB="4105" anchor="t" anchorCtr="0" horzOverflow="overflow">
                    <a:solidFill>
                      <a:srgbClr val="5ACEF9"/>
                    </a:solidFill>
                  </a:tcPr>
                </a:tc>
                <a:tc>
                  <a:txBody>
                    <a:bodyPr/>
                    <a:lstStyle/>
                    <a:p>
                      <a:pPr algn="l">
                        <a:defRPr b="1" sz="1300">
                          <a:latin typeface="+mn-lt"/>
                          <a:ea typeface="+mn-ea"/>
                          <a:cs typeface="+mn-cs"/>
                          <a:sym typeface="Helvetica"/>
                        </a:defRPr>
                      </a:pPr>
                      <a:r>
                        <a:t>　手指触屏操作</a:t>
                      </a:r>
                      <a:endParaRPr>
                        <a:latin typeface="宋体"/>
                        <a:ea typeface="宋体"/>
                        <a:cs typeface="宋体"/>
                        <a:sym typeface="宋体"/>
                      </a:endParaRPr>
                    </a:p>
                  </a:txBody>
                  <a:tcPr marL="4105" marR="4105" marT="4105" marB="4105" anchor="t" anchorCtr="0" horzOverflow="overflow">
                    <a:solidFill>
                      <a:srgbClr val="5ACEF9"/>
                    </a:solidFill>
                  </a:tcPr>
                </a:tc>
                <a:tc>
                  <a:txBody>
                    <a:bodyPr/>
                    <a:lstStyle/>
                    <a:p>
                      <a:pPr algn="l">
                        <a:defRPr sz="1800"/>
                      </a:pPr>
                      <a:r>
                        <a:rPr b="1" sz="1300">
                          <a:latin typeface="+mn-lt"/>
                          <a:ea typeface="+mn-ea"/>
                          <a:cs typeface="+mn-cs"/>
                          <a:sym typeface="Helvetica"/>
                        </a:rPr>
                        <a:t>成功完成离线钓鱼</a:t>
                      </a:r>
                    </a:p>
                  </a:txBody>
                  <a:tcPr marL="4105" marR="4105" marT="4105" marB="4105" anchor="t" anchorCtr="0" horzOverflow="overflow">
                    <a:solidFill>
                      <a:srgbClr val="5ACEF9"/>
                    </a:solidFill>
                  </a:tcPr>
                </a:tc>
                <a:tc>
                  <a:txBody>
                    <a:bodyPr/>
                    <a:lstStyle/>
                    <a:p>
                      <a:pPr>
                        <a:defRPr sz="1800"/>
                      </a:pPr>
                      <a:r>
                        <a:rPr b="1" sz="1300">
                          <a:latin typeface="+mn-lt"/>
                          <a:ea typeface="+mn-ea"/>
                          <a:cs typeface="+mn-cs"/>
                          <a:sym typeface="Helvetica"/>
                        </a:rPr>
                        <a:t>√</a:t>
                      </a:r>
                    </a:p>
                  </a:txBody>
                  <a:tcPr marL="4105" marR="4105" marT="4105" marB="4105" anchor="ctr"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标题 1"/>
          <p:cNvSpPr txBox="1"/>
          <p:nvPr>
            <p:ph type="title"/>
          </p:nvPr>
        </p:nvSpPr>
        <p:spPr>
          <a:prstGeom prst="rect">
            <a:avLst/>
          </a:prstGeom>
        </p:spPr>
        <p:txBody>
          <a:bodyPr/>
          <a:lstStyle>
            <a:lvl1pPr defTabSz="841247">
              <a:defRPr sz="2576"/>
            </a:lvl1pPr>
          </a:lstStyle>
          <a:p>
            <a:pPr/>
            <a:r>
              <a:t>系统测试</a:t>
            </a:r>
          </a:p>
        </p:txBody>
      </p:sp>
      <p:graphicFrame>
        <p:nvGraphicFramePr>
          <p:cNvPr id="226" name="表格 3"/>
          <p:cNvGraphicFramePr/>
          <p:nvPr/>
        </p:nvGraphicFramePr>
        <p:xfrm>
          <a:off x="467544" y="1421283"/>
          <a:ext cx="8208912" cy="339098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03519"/>
                <a:gridCol w="1222142"/>
                <a:gridCol w="1222142"/>
                <a:gridCol w="1351928"/>
                <a:gridCol w="1351928"/>
                <a:gridCol w="1157252"/>
              </a:tblGrid>
              <a:tr h="866114">
                <a:tc gridSpan="6">
                  <a:txBody>
                    <a:bodyPr/>
                    <a:lstStyle/>
                    <a:p>
                      <a:pPr>
                        <a:defRPr sz="1800"/>
                      </a:pPr>
                      <a:r>
                        <a:rPr b="1" sz="1200">
                          <a:latin typeface="+mn-lt"/>
                          <a:ea typeface="+mn-ea"/>
                          <a:cs typeface="+mn-cs"/>
                          <a:sym typeface="Helvetica"/>
                        </a:rPr>
                        <a:t>系统测试报告</a:t>
                      </a:r>
                    </a:p>
                  </a:txBody>
                  <a:tcPr marL="4691" marR="4691" marT="4691" marB="4691" anchor="ctr" anchorCtr="0" horzOverflow="overflow">
                    <a:solidFill>
                      <a:srgbClr val="5ACEF9"/>
                    </a:solidFill>
                  </a:tcPr>
                </a:tc>
                <a:tc hMerge="1">
                  <a:tcPr/>
                </a:tc>
                <a:tc hMerge="1">
                  <a:tcPr/>
                </a:tc>
                <a:tc hMerge="1">
                  <a:tcPr/>
                </a:tc>
                <a:tc hMerge="1">
                  <a:tcPr/>
                </a:tc>
                <a:tc hMerge="1">
                  <a:tcPr/>
                </a:tc>
              </a:tr>
              <a:tr h="233962">
                <a:tc gridSpan="6">
                  <a:txBody>
                    <a:bodyPr/>
                    <a:lstStyle/>
                    <a:p>
                      <a:pPr algn="r">
                        <a:defRPr b="1" sz="1200">
                          <a:latin typeface="+mn-lt"/>
                          <a:ea typeface="+mn-ea"/>
                          <a:cs typeface="+mn-cs"/>
                          <a:sym typeface="Helvetica"/>
                        </a:defRPr>
                      </a:pPr>
                      <a:r>
                        <a:t>编辑日期：</a:t>
                      </a:r>
                      <a:r>
                        <a:t>2019</a:t>
                      </a:r>
                      <a:r>
                        <a:t>年</a:t>
                      </a:r>
                      <a:r>
                        <a:t>5</a:t>
                      </a:r>
                      <a:r>
                        <a:t>月</a:t>
                      </a:r>
                      <a:r>
                        <a:t>24</a:t>
                      </a:r>
                      <a:r>
                        <a:t>日</a:t>
                      </a:r>
                    </a:p>
                  </a:txBody>
                  <a:tcPr marL="4691" marR="4691" marT="4691" marB="4691" anchor="b" anchorCtr="0" horzOverflow="overflow">
                    <a:solidFill>
                      <a:srgbClr val="5ACEF9"/>
                    </a:solidFill>
                  </a:tcPr>
                </a:tc>
                <a:tc hMerge="1">
                  <a:tcPr/>
                </a:tc>
                <a:tc hMerge="1">
                  <a:tcPr/>
                </a:tc>
                <a:tc hMerge="1">
                  <a:tcPr/>
                </a:tc>
                <a:tc hMerge="1">
                  <a:tcPr/>
                </a:tc>
                <a:tc hMerge="1">
                  <a:tcPr/>
                </a:tc>
              </a:tr>
              <a:tr h="441357">
                <a:tc>
                  <a:txBody>
                    <a:bodyPr/>
                    <a:lstStyle/>
                    <a:p>
                      <a:pPr>
                        <a:defRPr sz="1800"/>
                      </a:pPr>
                      <a:r>
                        <a:rPr b="1" sz="1200">
                          <a:latin typeface="+mn-lt"/>
                          <a:ea typeface="+mn-ea"/>
                          <a:cs typeface="+mn-cs"/>
                          <a:sym typeface="Helvetica"/>
                        </a:rPr>
                        <a:t>     机型 模块</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Android 4.x</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Android 5.x</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Android 6.x</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Android 7.x</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Android 8.x</a:t>
                      </a:r>
                    </a:p>
                  </a:txBody>
                  <a:tcPr marL="4691" marR="4691" marT="4691" marB="4691" anchor="ctr" anchorCtr="0" horzOverflow="overflow">
                    <a:solidFill>
                      <a:srgbClr val="5ACEF9"/>
                    </a:solidFill>
                  </a:tcPr>
                </a:tc>
              </a:tr>
              <a:tr h="517453">
                <a:tc>
                  <a:txBody>
                    <a:bodyPr/>
                    <a:lstStyle/>
                    <a:p>
                      <a:pPr>
                        <a:defRPr sz="1800"/>
                      </a:pPr>
                      <a:r>
                        <a:rPr b="1" sz="1200">
                          <a:latin typeface="+mn-lt"/>
                          <a:ea typeface="+mn-ea"/>
                          <a:cs typeface="+mn-cs"/>
                          <a:sym typeface="Helvetica"/>
                        </a:rPr>
                        <a:t>1.登录</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r>
              <a:tr h="346720">
                <a:tc>
                  <a:txBody>
                    <a:bodyPr/>
                    <a:lstStyle/>
                    <a:p>
                      <a:pPr>
                        <a:defRPr b="1" sz="1200">
                          <a:latin typeface="+mn-lt"/>
                          <a:ea typeface="+mn-ea"/>
                          <a:cs typeface="+mn-cs"/>
                          <a:sym typeface="Helvetica"/>
                        </a:defRPr>
                      </a:pPr>
                      <a:r>
                        <a:t>2</a:t>
                      </a:r>
                      <a:r>
                        <a:t>钓鱼</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r>
              <a:tr h="467927">
                <a:tc>
                  <a:txBody>
                    <a:bodyPr/>
                    <a:lstStyle/>
                    <a:p>
                      <a:pPr>
                        <a:defRPr b="1" sz="1200">
                          <a:latin typeface="+mn-lt"/>
                          <a:ea typeface="+mn-ea"/>
                          <a:cs typeface="+mn-cs"/>
                          <a:sym typeface="Helvetica"/>
                        </a:defRPr>
                      </a:pPr>
                      <a:r>
                        <a:t>3</a:t>
                      </a:r>
                      <a:r>
                        <a:t>百科</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r>
              <a:tr h="517453">
                <a:tc>
                  <a:txBody>
                    <a:bodyPr/>
                    <a:lstStyle/>
                    <a:p>
                      <a:pPr>
                        <a:defRPr b="1" sz="1200">
                          <a:latin typeface="+mn-lt"/>
                          <a:ea typeface="+mn-ea"/>
                          <a:cs typeface="+mn-cs"/>
                          <a:sym typeface="Helvetica"/>
                        </a:defRPr>
                      </a:pPr>
                      <a:r>
                        <a:t>4.</a:t>
                      </a:r>
                      <a:r>
                        <a:t>单机模式</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200">
                          <a:latin typeface="+mn-lt"/>
                          <a:ea typeface="+mn-ea"/>
                          <a:cs typeface="+mn-cs"/>
                          <a:sym typeface="Helvetica"/>
                        </a:rPr>
                        <a:t>√</a:t>
                      </a:r>
                    </a:p>
                  </a:txBody>
                  <a:tcPr marL="4691" marR="4691" marT="4691" marB="4691" anchor="ctr"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屏幕快照 2019-06-17 下午10.31.34.png" descr="屏幕快照 2019-06-17 下午10.31.34.png"/>
          <p:cNvPicPr>
            <a:picLocks noChangeAspect="1"/>
          </p:cNvPicPr>
          <p:nvPr/>
        </p:nvPicPr>
        <p:blipFill>
          <a:blip r:embed="rId2">
            <a:extLst/>
          </a:blip>
          <a:stretch>
            <a:fillRect/>
          </a:stretch>
        </p:blipFill>
        <p:spPr>
          <a:xfrm>
            <a:off x="1009650" y="736798"/>
            <a:ext cx="7124700" cy="405130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屏幕快照 2019-06-17 下午9.08.21.png" descr="屏幕快照 2019-06-17 下午9.08.21.png"/>
          <p:cNvPicPr>
            <a:picLocks noChangeAspect="1"/>
          </p:cNvPicPr>
          <p:nvPr/>
        </p:nvPicPr>
        <p:blipFill>
          <a:blip r:embed="rId2">
            <a:extLst/>
          </a:blip>
          <a:stretch>
            <a:fillRect/>
          </a:stretch>
        </p:blipFill>
        <p:spPr>
          <a:xfrm>
            <a:off x="4838710" y="421932"/>
            <a:ext cx="3336243" cy="6014136"/>
          </a:xfrm>
          <a:prstGeom prst="rect">
            <a:avLst/>
          </a:prstGeom>
          <a:ln w="12700">
            <a:miter lim="400000"/>
          </a:ln>
        </p:spPr>
      </p:pic>
      <p:sp>
        <p:nvSpPr>
          <p:cNvPr id="231" name="配置管理系统"/>
          <p:cNvSpPr txBox="1"/>
          <p:nvPr/>
        </p:nvSpPr>
        <p:spPr>
          <a:xfrm>
            <a:off x="290828" y="601979"/>
            <a:ext cx="23647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配置管理系统</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程序清单"/>
          <p:cNvSpPr txBox="1"/>
          <p:nvPr/>
        </p:nvSpPr>
        <p:spPr>
          <a:xfrm>
            <a:off x="278129" y="68579"/>
            <a:ext cx="16535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程序清单</a:t>
            </a:r>
          </a:p>
        </p:txBody>
      </p:sp>
      <p:pic>
        <p:nvPicPr>
          <p:cNvPr id="234" name="屏幕快照 2019-06-18 上午3.37.21.png" descr="屏幕快照 2019-06-18 上午3.37.21.png"/>
          <p:cNvPicPr>
            <a:picLocks noChangeAspect="1"/>
          </p:cNvPicPr>
          <p:nvPr/>
        </p:nvPicPr>
        <p:blipFill>
          <a:blip r:embed="rId2">
            <a:extLst/>
          </a:blip>
          <a:stretch>
            <a:fillRect/>
          </a:stretch>
        </p:blipFill>
        <p:spPr>
          <a:xfrm>
            <a:off x="2879022" y="196056"/>
            <a:ext cx="6076570" cy="4275625"/>
          </a:xfrm>
          <a:prstGeom prst="rect">
            <a:avLst/>
          </a:prstGeom>
          <a:ln w="12700">
            <a:miter lim="400000"/>
          </a:ln>
        </p:spPr>
      </p:pic>
      <p:pic>
        <p:nvPicPr>
          <p:cNvPr id="235" name="屏幕快照 2019-06-18 上午3.38.00.png" descr="屏幕快照 2019-06-18 上午3.38.00.png"/>
          <p:cNvPicPr>
            <a:picLocks noChangeAspect="1"/>
          </p:cNvPicPr>
          <p:nvPr/>
        </p:nvPicPr>
        <p:blipFill>
          <a:blip r:embed="rId3">
            <a:extLst/>
          </a:blip>
          <a:stretch>
            <a:fillRect/>
          </a:stretch>
        </p:blipFill>
        <p:spPr>
          <a:xfrm>
            <a:off x="2875657" y="4450208"/>
            <a:ext cx="7531101" cy="977901"/>
          </a:xfrm>
          <a:prstGeom prst="rect">
            <a:avLst/>
          </a:prstGeom>
          <a:ln w="12700">
            <a:miter lim="400000"/>
          </a:ln>
        </p:spPr>
      </p:pic>
      <p:sp>
        <p:nvSpPr>
          <p:cNvPr id="236" name="TextBox 1"/>
          <p:cNvSpPr txBox="1"/>
          <p:nvPr/>
        </p:nvSpPr>
        <p:spPr>
          <a:xfrm>
            <a:off x="160784" y="621031"/>
            <a:ext cx="2641901" cy="4549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出现杆，收杆，甩杆，长按，消失，渔具按钮</a:t>
            </a:r>
            <a:r>
              <a:t>,trigger</a:t>
            </a:r>
            <a:r>
              <a:t>属于钓鱼模块</a:t>
            </a:r>
          </a:p>
          <a:p>
            <a:pPr/>
          </a:p>
          <a:p>
            <a:pPr/>
          </a:p>
          <a:p>
            <a:pPr/>
            <a:r>
              <a:t>各种转跳属于转跳模块</a:t>
            </a:r>
          </a:p>
          <a:p>
            <a:pPr/>
          </a:p>
          <a:p>
            <a:pPr/>
          </a:p>
          <a:p>
            <a:pPr/>
            <a:r>
              <a:t>Equip,mouse,mouse_image,mybag</a:t>
            </a:r>
            <a:r>
              <a:t>属于背包模块</a:t>
            </a:r>
          </a:p>
          <a:p>
            <a:pPr/>
          </a:p>
          <a:p>
            <a:pPr/>
          </a:p>
          <a:p>
            <a:pPr/>
            <a:r>
              <a:t>login.,mysqlconnection,PHB,playerinfo</a:t>
            </a:r>
            <a:r>
              <a:t>属于数据库模块</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内部代码走查（详见word）"/>
          <p:cNvSpPr txBox="1"/>
          <p:nvPr/>
        </p:nvSpPr>
        <p:spPr>
          <a:xfrm>
            <a:off x="316229" y="868679"/>
            <a:ext cx="451795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内部代码走查（详见word）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三. 测试情况及结果"/>
          <p:cNvSpPr txBox="1"/>
          <p:nvPr/>
        </p:nvSpPr>
        <p:spPr>
          <a:xfrm>
            <a:off x="2346705" y="2506978"/>
            <a:ext cx="4450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三. 测试情况及结果</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2" name="表格"/>
          <p:cNvGraphicFramePr/>
          <p:nvPr/>
        </p:nvGraphicFramePr>
        <p:xfrm>
          <a:off x="1245869" y="1454150"/>
          <a:ext cx="6992462" cy="32420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6992461"/>
              </a:tblGrid>
              <a:tr h="425183">
                <a:tc>
                  <a:txBody>
                    <a:bodyPr/>
                    <a:lstStyle/>
                    <a:p>
                      <a:pPr algn="just" defTabSz="266700">
                        <a:defRPr sz="1800"/>
                      </a:pPr>
                      <a:r>
                        <a:rPr sz="1600">
                          <a:uFill>
                            <a:solidFill>
                              <a:srgbClr val="000000"/>
                            </a:solidFill>
                          </a:uFill>
                          <a:latin typeface="Calibri"/>
                          <a:ea typeface="Calibri"/>
                          <a:cs typeface="Calibri"/>
                          <a:sym typeface="Calibri"/>
                        </a:rPr>
                        <a:t>测试模块：鱼类百科</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测试项：用户在</a:t>
                      </a:r>
                      <a:r>
                        <a:rPr>
                          <a:latin typeface="宋体"/>
                          <a:ea typeface="宋体"/>
                          <a:cs typeface="宋体"/>
                          <a:sym typeface="宋体"/>
                        </a:rPr>
                        <a:t>点击</a:t>
                      </a:r>
                      <a:r>
                        <a:t>鱼类百科中的按钮</a:t>
                      </a:r>
                      <a:r>
                        <a:rPr>
                          <a:latin typeface="宋体"/>
                          <a:ea typeface="宋体"/>
                          <a:cs typeface="宋体"/>
                          <a:sym typeface="宋体"/>
                        </a:rPr>
                        <a:t>，</a:t>
                      </a:r>
                      <a:r>
                        <a:t>跳出该鱼类的栖息地等等信息</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测试环境：网易MUMU 安卓手机</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前置条件：APP相关数据库等其他运行环境正常</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690922">
                <a:tc>
                  <a:txBody>
                    <a:bodyPr/>
                    <a:lstStyle/>
                    <a:p>
                      <a:pPr algn="just" defTabSz="266700">
                        <a:defRPr>
                          <a:uFill>
                            <a:solidFill>
                              <a:srgbClr val="000000"/>
                            </a:solidFill>
                          </a:uFill>
                          <a:latin typeface="Calibri"/>
                          <a:ea typeface="Calibri"/>
                          <a:cs typeface="Calibri"/>
                          <a:sym typeface="Calibri"/>
                        </a:defRPr>
                      </a:pPr>
                      <a:r>
                        <a:t>操作步骤：</a:t>
                      </a:r>
                    </a:p>
                    <a:p>
                      <a:pPr algn="just" defTabSz="266700">
                        <a:defRPr>
                          <a:uFill>
                            <a:solidFill>
                              <a:srgbClr val="000000"/>
                            </a:solidFill>
                          </a:uFill>
                          <a:latin typeface="Calibri"/>
                          <a:ea typeface="Calibri"/>
                          <a:cs typeface="Calibri"/>
                          <a:sym typeface="Calibri"/>
                        </a:defRPr>
                      </a:pPr>
                      <a:r>
                        <a:t>1.点击鱼类百科中不同鱼的按钮</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测试结果</a:t>
                      </a:r>
                      <a:r>
                        <a:rPr>
                          <a:latin typeface="宋体"/>
                          <a:ea typeface="宋体"/>
                          <a:cs typeface="宋体"/>
                          <a:sym typeface="宋体"/>
                        </a:rPr>
                        <a:t>：</a:t>
                      </a:r>
                      <a:r>
                        <a:t>没有出现异常</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4" name="表格"/>
          <p:cNvGraphicFramePr/>
          <p:nvPr/>
        </p:nvGraphicFramePr>
        <p:xfrm>
          <a:off x="1358900" y="1695450"/>
          <a:ext cx="7129116" cy="295160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7129115"/>
              </a:tblGrid>
              <a:tr h="445525">
                <a:tc>
                  <a:txBody>
                    <a:bodyPr/>
                    <a:lstStyle/>
                    <a:p>
                      <a:pPr algn="just" defTabSz="266700">
                        <a:defRPr sz="1800"/>
                      </a:pPr>
                      <a:r>
                        <a:rPr sz="1600">
                          <a:uFill>
                            <a:solidFill>
                              <a:srgbClr val="000000"/>
                            </a:solidFill>
                          </a:uFill>
                          <a:latin typeface="宋体"/>
                          <a:ea typeface="宋体"/>
                          <a:cs typeface="宋体"/>
                          <a:sym typeface="宋体"/>
                        </a:rPr>
                        <a:t>测试模块：钓鱼游戏运行</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sz="1800"/>
                      </a:pPr>
                      <a:r>
                        <a:rPr sz="1600">
                          <a:uFill>
                            <a:solidFill>
                              <a:srgbClr val="000000"/>
                            </a:solidFill>
                          </a:uFill>
                          <a:latin typeface="宋体"/>
                          <a:ea typeface="宋体"/>
                          <a:cs typeface="宋体"/>
                          <a:sym typeface="宋体"/>
                        </a:rPr>
                        <a:t>测试项：用户在进入游戏之后的人物移动，钓鱼操作等</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a:uFill>
                            <a:solidFill>
                              <a:srgbClr val="000000"/>
                            </a:solidFill>
                          </a:uFill>
                          <a:latin typeface="宋体"/>
                          <a:ea typeface="宋体"/>
                          <a:cs typeface="宋体"/>
                          <a:sym typeface="宋体"/>
                        </a:defRPr>
                      </a:pPr>
                      <a:r>
                        <a:t>测试环境：</a:t>
                      </a:r>
                      <a:r>
                        <a:rPr>
                          <a:latin typeface="Calibri"/>
                          <a:ea typeface="Calibri"/>
                          <a:cs typeface="Calibri"/>
                          <a:sym typeface="Calibri"/>
                        </a:rPr>
                        <a:t>网易MUMU 安卓手机</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a:uFill>
                            <a:solidFill>
                              <a:srgbClr val="000000"/>
                            </a:solidFill>
                          </a:uFill>
                          <a:latin typeface="宋体"/>
                          <a:ea typeface="宋体"/>
                          <a:cs typeface="宋体"/>
                          <a:sym typeface="宋体"/>
                        </a:defRPr>
                      </a:pPr>
                      <a:r>
                        <a:t>前置条件：</a:t>
                      </a:r>
                      <a:r>
                        <a:rPr>
                          <a:latin typeface="Calibri"/>
                          <a:ea typeface="Calibri"/>
                          <a:cs typeface="Calibri"/>
                          <a:sym typeface="Calibri"/>
                        </a:rPr>
                        <a:t>APP</a:t>
                      </a:r>
                      <a:r>
                        <a:t>相关数据库等其他运行环境正常</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723979">
                <a:tc>
                  <a:txBody>
                    <a:bodyPr/>
                    <a:lstStyle/>
                    <a:p>
                      <a:pPr algn="just" defTabSz="266700">
                        <a:defRPr>
                          <a:uFill>
                            <a:solidFill>
                              <a:srgbClr val="000000"/>
                            </a:solidFill>
                          </a:uFill>
                          <a:latin typeface="宋体"/>
                          <a:ea typeface="宋体"/>
                          <a:cs typeface="宋体"/>
                          <a:sym typeface="宋体"/>
                        </a:defRPr>
                      </a:pPr>
                      <a:r>
                        <a:t>操作步骤：</a:t>
                      </a:r>
                      <a:endParaRPr>
                        <a:latin typeface="Calibri"/>
                        <a:ea typeface="Calibri"/>
                        <a:cs typeface="Calibri"/>
                        <a:sym typeface="Calibri"/>
                      </a:endParaRPr>
                    </a:p>
                    <a:p>
                      <a:pPr algn="just" defTabSz="266700">
                        <a:defRPr>
                          <a:uFill>
                            <a:solidFill>
                              <a:srgbClr val="000000"/>
                            </a:solidFill>
                          </a:uFill>
                          <a:latin typeface="Calibri"/>
                          <a:ea typeface="Calibri"/>
                          <a:cs typeface="Calibri"/>
                          <a:sym typeface="Calibri"/>
                        </a:defRPr>
                      </a:pPr>
                      <a:r>
                        <a:t>1.</a:t>
                      </a:r>
                      <a:r>
                        <a:rPr>
                          <a:latin typeface="宋体"/>
                          <a:ea typeface="宋体"/>
                          <a:cs typeface="宋体"/>
                          <a:sym typeface="宋体"/>
                        </a:rPr>
                        <a:t>进入</a:t>
                      </a:r>
                      <a:r>
                        <a:t>APP</a:t>
                      </a:r>
                      <a:r>
                        <a:rPr>
                          <a:latin typeface="宋体"/>
                          <a:ea typeface="宋体"/>
                          <a:cs typeface="宋体"/>
                          <a:sym typeface="宋体"/>
                        </a:rPr>
                        <a:t>点击开始游戏，在场景里进行移动，钓鱼等操作。</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a:uFill>
                            <a:solidFill>
                              <a:srgbClr val="000000"/>
                            </a:solidFill>
                          </a:uFill>
                          <a:latin typeface="Calibri"/>
                          <a:ea typeface="Calibri"/>
                          <a:cs typeface="Calibri"/>
                          <a:sym typeface="Calibri"/>
                        </a:defRPr>
                      </a:pPr>
                      <a:r>
                        <a:t>测试结果</a:t>
                      </a:r>
                      <a:r>
                        <a:rPr>
                          <a:latin typeface="宋体"/>
                          <a:ea typeface="宋体"/>
                          <a:cs typeface="宋体"/>
                          <a:sym typeface="宋体"/>
                        </a:rPr>
                        <a:t>：</a:t>
                      </a:r>
                      <a:r>
                        <a:t>没有出现异常</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6" name="表格"/>
          <p:cNvGraphicFramePr/>
          <p:nvPr/>
        </p:nvGraphicFramePr>
        <p:xfrm>
          <a:off x="1245869" y="1454150"/>
          <a:ext cx="6992462" cy="32420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6992461"/>
              </a:tblGrid>
              <a:tr h="425183">
                <a:tc>
                  <a:txBody>
                    <a:bodyPr/>
                    <a:lstStyle/>
                    <a:p>
                      <a:pPr algn="just" defTabSz="266700">
                        <a:defRPr sz="1800"/>
                      </a:pPr>
                      <a:r>
                        <a:rPr sz="1600">
                          <a:uFill>
                            <a:solidFill>
                              <a:srgbClr val="000000"/>
                            </a:solidFill>
                          </a:uFill>
                          <a:latin typeface="Calibri"/>
                          <a:ea typeface="Calibri"/>
                          <a:cs typeface="Calibri"/>
                          <a:sym typeface="Calibri"/>
                        </a:rPr>
                        <a:t>测试模块：登录</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测试项：用户在</a:t>
                      </a:r>
                      <a:r>
                        <a:rPr>
                          <a:latin typeface="宋体"/>
                          <a:ea typeface="宋体"/>
                          <a:cs typeface="宋体"/>
                          <a:sym typeface="宋体"/>
                        </a:rPr>
                        <a:t>点击</a:t>
                      </a:r>
                      <a:r>
                        <a:t>登录账号的按钮</a:t>
                      </a:r>
                      <a:r>
                        <a:rPr>
                          <a:latin typeface="宋体"/>
                          <a:ea typeface="宋体"/>
                          <a:cs typeface="宋体"/>
                          <a:sym typeface="宋体"/>
                        </a:rPr>
                        <a:t>，</a:t>
                      </a:r>
                      <a:r>
                        <a:t>跳出登录信息</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测试环境：网易MUMU 安卓手机</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前置条件：APP相关数据库等其他运行环境正常</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690922">
                <a:tc>
                  <a:txBody>
                    <a:bodyPr/>
                    <a:lstStyle/>
                    <a:p>
                      <a:pPr algn="just" defTabSz="266700">
                        <a:defRPr>
                          <a:uFill>
                            <a:solidFill>
                              <a:srgbClr val="000000"/>
                            </a:solidFill>
                          </a:uFill>
                          <a:latin typeface="Calibri"/>
                          <a:ea typeface="Calibri"/>
                          <a:cs typeface="Calibri"/>
                          <a:sym typeface="Calibri"/>
                        </a:defRPr>
                      </a:pPr>
                      <a:r>
                        <a:t>操作步骤：</a:t>
                      </a:r>
                    </a:p>
                    <a:p>
                      <a:pPr algn="just" defTabSz="266700">
                        <a:defRPr>
                          <a:uFill>
                            <a:solidFill>
                              <a:srgbClr val="000000"/>
                            </a:solidFill>
                          </a:uFill>
                          <a:latin typeface="Calibri"/>
                          <a:ea typeface="Calibri"/>
                          <a:cs typeface="Calibri"/>
                          <a:sym typeface="Calibri"/>
                        </a:defRPr>
                      </a:pPr>
                      <a:r>
                        <a:t>1.点击主界面登录账号按钮</a:t>
                      </a:r>
                    </a:p>
                    <a:p>
                      <a:pPr algn="just" defTabSz="266700">
                        <a:defRPr>
                          <a:uFill>
                            <a:solidFill>
                              <a:srgbClr val="000000"/>
                            </a:solidFill>
                          </a:uFill>
                          <a:latin typeface="Calibri"/>
                          <a:ea typeface="Calibri"/>
                          <a:cs typeface="Calibri"/>
                          <a:sym typeface="Calibri"/>
                        </a:defRPr>
                      </a:pPr>
                      <a:r>
                        <a:t>2.输入账号/密码</a:t>
                      </a:r>
                    </a:p>
                    <a:p>
                      <a:pPr algn="just" defTabSz="266700">
                        <a:defRPr>
                          <a:uFill>
                            <a:solidFill>
                              <a:srgbClr val="000000"/>
                            </a:solidFill>
                          </a:uFill>
                          <a:latin typeface="Calibri"/>
                          <a:ea typeface="Calibri"/>
                          <a:cs typeface="Calibri"/>
                          <a:sym typeface="Calibri"/>
                        </a:defRPr>
                      </a:pPr>
                      <a:r>
                        <a:t>3.点击登录</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测试结果</a:t>
                      </a:r>
                      <a:r>
                        <a:rPr>
                          <a:latin typeface="宋体"/>
                          <a:ea typeface="宋体"/>
                          <a:cs typeface="宋体"/>
                          <a:sym typeface="宋体"/>
                        </a:rPr>
                        <a:t>：</a:t>
                      </a:r>
                      <a:r>
                        <a:t>闪退</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文本框 3"/>
          <p:cNvSpPr txBox="1"/>
          <p:nvPr/>
        </p:nvSpPr>
        <p:spPr>
          <a:xfrm>
            <a:off x="779583" y="1190868"/>
            <a:ext cx="7584834"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latin typeface="微软雅黑"/>
                <a:ea typeface="微软雅黑"/>
                <a:cs typeface="微软雅黑"/>
                <a:sym typeface="微软雅黑"/>
              </a:defRPr>
            </a:lvl1pPr>
          </a:lstStyle>
          <a:p>
            <a:pPr/>
            <a:r>
              <a:t>项目实现情况</a:t>
            </a:r>
          </a:p>
        </p:txBody>
      </p:sp>
      <p:sp>
        <p:nvSpPr>
          <p:cNvPr id="117" name="文本框 5"/>
          <p:cNvSpPr txBox="1"/>
          <p:nvPr/>
        </p:nvSpPr>
        <p:spPr>
          <a:xfrm>
            <a:off x="509954" y="2463001"/>
            <a:ext cx="8124091" cy="1996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微软雅黑"/>
                <a:ea typeface="微软雅黑"/>
                <a:cs typeface="微软雅黑"/>
                <a:sym typeface="微软雅黑"/>
              </a:defRPr>
            </a:pPr>
            <a:r>
              <a:t>             截至6月16日为止，G09已按照如上的既定时间计划执行了各类活动，编写完毕了包括项目计划等文档、演示PPT在内的各类开发文档</a:t>
            </a:r>
          </a:p>
          <a:p>
            <a:pPr>
              <a:defRPr>
                <a:latin typeface="微软雅黑"/>
                <a:ea typeface="微软雅黑"/>
                <a:cs typeface="微软雅黑"/>
                <a:sym typeface="微软雅黑"/>
              </a:defRPr>
            </a:pPr>
            <a:r>
              <a:t>            并通过unity3d得到了一个已经能够运行且基本符合用户杨老师需求的安卓端小游戏——钓鱼。</a:t>
            </a:r>
          </a:p>
          <a:p>
            <a:pPr lvl="3">
              <a:defRPr>
                <a:latin typeface="微软雅黑"/>
                <a:ea typeface="微软雅黑"/>
                <a:cs typeface="微软雅黑"/>
                <a:sym typeface="微软雅黑"/>
              </a:defRPr>
            </a:pPr>
            <a:r>
              <a:t>            但由于导入数据库后，造成的程序闪退原因尚未找到，只能发布原始版本，数据库功能在unity3d电脑版上查看</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四. 项目总结"/>
          <p:cNvSpPr txBox="1"/>
          <p:nvPr/>
        </p:nvSpPr>
        <p:spPr>
          <a:xfrm>
            <a:off x="2676905" y="2481578"/>
            <a:ext cx="2926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四. 项目总结</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项目最终制成的软件是以fishing命名的安卓游戏，通过api安装后，储存在用户的移动终端上，大小约200mb左右。"/>
          <p:cNvSpPr txBox="1"/>
          <p:nvPr/>
        </p:nvSpPr>
        <p:spPr>
          <a:xfrm>
            <a:off x="322580" y="2100578"/>
            <a:ext cx="8498841" cy="1653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66700" algn="just">
              <a:defRPr sz="2900">
                <a:latin typeface="宋体"/>
                <a:ea typeface="宋体"/>
                <a:cs typeface="宋体"/>
                <a:sym typeface="宋体"/>
              </a:defRPr>
            </a:pPr>
            <a:r>
              <a:t>项目最终制成的软件是以fishing命名的安卓游戏，通过api安装后，储存在用户的移动终端上，大小约</a:t>
            </a:r>
            <a:r>
              <a:rPr>
                <a:latin typeface="Calibri"/>
                <a:ea typeface="Calibri"/>
                <a:cs typeface="Calibri"/>
                <a:sym typeface="Calibri"/>
              </a:rPr>
              <a:t>100mb</a:t>
            </a:r>
            <a:r>
              <a:t>左右。</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费用："/>
          <p:cNvSpPr txBox="1"/>
          <p:nvPr/>
        </p:nvSpPr>
        <p:spPr>
          <a:xfrm>
            <a:off x="278128" y="246379"/>
            <a:ext cx="12979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费用：</a:t>
            </a:r>
          </a:p>
        </p:txBody>
      </p:sp>
      <p:graphicFrame>
        <p:nvGraphicFramePr>
          <p:cNvPr id="253" name="表格 3"/>
          <p:cNvGraphicFramePr/>
          <p:nvPr/>
        </p:nvGraphicFramePr>
        <p:xfrm>
          <a:off x="1166584" y="1149708"/>
          <a:ext cx="7486131" cy="53778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24095"/>
                <a:gridCol w="300617"/>
                <a:gridCol w="300617"/>
                <a:gridCol w="300617"/>
                <a:gridCol w="1924095"/>
                <a:gridCol w="2736086"/>
              </a:tblGrid>
              <a:tr h="445106">
                <a:tc gridSpan="5">
                  <a:txBody>
                    <a:bodyPr/>
                    <a:lstStyle/>
                    <a:p>
                      <a:pPr algn="l">
                        <a:defRPr b="0" sz="1800">
                          <a:solidFill>
                            <a:srgbClr val="000000"/>
                          </a:solidFill>
                        </a:defRPr>
                      </a:pPr>
                      <a:r>
                        <a:rPr b="1" sz="1200">
                          <a:solidFill>
                            <a:srgbClr val="FFFFFF"/>
                          </a:solidFill>
                        </a:rPr>
                        <a:t>设备项目</a:t>
                      </a:r>
                    </a:p>
                  </a:txBody>
                  <a:tcPr marL="34531" marR="34531" marT="34531" marB="34531" anchor="t" anchorCtr="0" horzOverflow="overflow"/>
                </a:tc>
                <a:tc hMerge="1">
                  <a:tcPr/>
                </a:tc>
                <a:tc hMerge="1">
                  <a:tcPr/>
                </a:tc>
                <a:tc hMerge="1">
                  <a:tcPr/>
                </a:tc>
                <a:tc hMerge="1">
                  <a:tcPr/>
                </a:tc>
                <a:tc>
                  <a:txBody>
                    <a:bodyPr/>
                    <a:lstStyle/>
                    <a:p>
                      <a:pPr algn="l">
                        <a:defRPr b="0" sz="1800">
                          <a:solidFill>
                            <a:srgbClr val="000000"/>
                          </a:solidFill>
                        </a:defRPr>
                      </a:pPr>
                      <a:r>
                        <a:rPr b="1" sz="1200">
                          <a:solidFill>
                            <a:srgbClr val="FFFFFF"/>
                          </a:solidFill>
                        </a:rPr>
                        <a:t>金额（元）</a:t>
                      </a:r>
                    </a:p>
                  </a:txBody>
                  <a:tcPr marL="34531" marR="34531" marT="34531" marB="34531" anchor="t" anchorCtr="0" horzOverflow="overflow"/>
                </a:tc>
              </a:tr>
              <a:tr h="545488">
                <a:tc rowSpan="2">
                  <a:txBody>
                    <a:bodyPr/>
                    <a:lstStyle/>
                    <a:p>
                      <a:pPr algn="l">
                        <a:defRPr sz="1800"/>
                      </a:pPr>
                      <a:r>
                        <a:rPr b="1" sz="1200">
                          <a:solidFill>
                            <a:srgbClr val="FFFFFF"/>
                          </a:solidFill>
                        </a:rPr>
                        <a:t>个人所需pc机3台</a:t>
                      </a:r>
                    </a:p>
                  </a:txBody>
                  <a:tcPr marL="34531" marR="34531" marT="34531" marB="34531" anchor="t" anchorCtr="0" horzOverflow="overflow">
                    <a:solidFill>
                      <a:schemeClr val="accent1"/>
                    </a:solidFill>
                  </a:tcPr>
                </a:tc>
                <a:tc gridSpan="4">
                  <a:txBody>
                    <a:bodyPr/>
                    <a:lstStyle/>
                    <a:p>
                      <a:pPr algn="l">
                        <a:defRPr sz="1800"/>
                      </a:pPr>
                      <a:r>
                        <a:rPr sz="1200"/>
                        <a:t>3台笔记本，支持系统：windows、linux</a:t>
                      </a:r>
                    </a:p>
                  </a:txBody>
                  <a:tcPr marL="34531" marR="34531" marT="34531" marB="34531" anchor="t" anchorCtr="0" horzOverflow="overflow"/>
                </a:tc>
                <a:tc hMerge="1">
                  <a:tcPr/>
                </a:tc>
                <a:tc hMerge="1">
                  <a:tcPr/>
                </a:tc>
                <a:tc hMerge="1">
                  <a:tcPr/>
                </a:tc>
                <a:tc rowSpan="2">
                  <a:txBody>
                    <a:bodyPr/>
                    <a:lstStyle/>
                    <a:p>
                      <a:pPr algn="l">
                        <a:defRPr sz="1800"/>
                      </a:pPr>
                      <a:r>
                        <a:rPr sz="1200"/>
                        <a:t>0</a:t>
                      </a:r>
                    </a:p>
                  </a:txBody>
                  <a:tcPr marL="34531" marR="34531" marT="34531" marB="34531" anchor="t" anchorCtr="0" horzOverflow="overflow"/>
                </a:tc>
              </a:tr>
              <a:tr h="332617">
                <a:tc vMerge="1">
                  <a:tcPr/>
                </a:tc>
                <a:tc gridSpan="4">
                  <a:txBody>
                    <a:bodyPr/>
                    <a:lstStyle/>
                    <a:p>
                      <a:pPr algn="l">
                        <a:defRPr sz="1800"/>
                      </a:pPr>
                      <a:r>
                        <a:rPr sz="1200"/>
                        <a:t>1台mac，支持系统：ios</a:t>
                      </a:r>
                    </a:p>
                  </a:txBody>
                  <a:tcPr marL="34531" marR="34531" marT="34531" marB="34531" anchor="t" anchorCtr="0" horzOverflow="overflow"/>
                </a:tc>
                <a:tc hMerge="1">
                  <a:tcPr/>
                </a:tc>
                <a:tc hMerge="1">
                  <a:tcPr/>
                </a:tc>
                <a:tc hMerge="1">
                  <a:tcPr/>
                </a:tc>
                <a:tc vMerge="1">
                  <a:tcPr/>
                </a:tc>
              </a:tr>
              <a:tr h="531297">
                <a:tc gridSpan="3" rowSpan="2">
                  <a:txBody>
                    <a:bodyPr/>
                    <a:lstStyle/>
                    <a:p>
                      <a:pPr algn="l">
                        <a:defRPr sz="1800"/>
                      </a:pPr>
                      <a:r>
                        <a:rPr b="1" sz="1200">
                          <a:solidFill>
                            <a:srgbClr val="FFFFFF"/>
                          </a:solidFill>
                        </a:rPr>
                        <a:t>项目所需测试用手机3台</a:t>
                      </a:r>
                    </a:p>
                  </a:txBody>
                  <a:tcPr marL="34531" marR="34531" marT="34531" marB="34531" anchor="t" anchorCtr="0" horzOverflow="overflow">
                    <a:solidFill>
                      <a:schemeClr val="accent1"/>
                    </a:solidFill>
                  </a:tcPr>
                </a:tc>
                <a:tc rowSpan="2" hMerge="1">
                  <a:tcPr/>
                </a:tc>
                <a:tc rowSpan="2" hMerge="1">
                  <a:tcPr/>
                </a:tc>
                <a:tc gridSpan="2">
                  <a:txBody>
                    <a:bodyPr/>
                    <a:lstStyle/>
                    <a:p>
                      <a:pPr algn="l">
                        <a:defRPr sz="1800"/>
                      </a:pPr>
                      <a:r>
                        <a:rPr sz="1200"/>
                        <a:t>2部手机，支持系统：Android</a:t>
                      </a:r>
                    </a:p>
                  </a:txBody>
                  <a:tcPr marL="34531" marR="34531" marT="34531" marB="34531" anchor="t" anchorCtr="0" horzOverflow="overflow"/>
                </a:tc>
                <a:tc hMerge="1">
                  <a:tcPr/>
                </a:tc>
                <a:tc rowSpan="2">
                  <a:txBody>
                    <a:bodyPr/>
                    <a:lstStyle/>
                    <a:p>
                      <a:pPr algn="l">
                        <a:defRPr sz="1800"/>
                      </a:pPr>
                      <a:r>
                        <a:rPr sz="1200"/>
                        <a:t>0</a:t>
                      </a:r>
                    </a:p>
                  </a:txBody>
                  <a:tcPr marL="34531" marR="34531" marT="34531" marB="34531" anchor="t" anchorCtr="0" horzOverflow="overflow"/>
                </a:tc>
              </a:tr>
              <a:tr h="531297">
                <a:tc gridSpan="3" vMerge="1">
                  <a:tcPr/>
                </a:tc>
                <a:tc hMerge="1" vMerge="1">
                  <a:tcPr/>
                </a:tc>
                <a:tc hMerge="1" vMerge="1">
                  <a:tcPr/>
                </a:tc>
                <a:tc gridSpan="2">
                  <a:txBody>
                    <a:bodyPr/>
                    <a:lstStyle/>
                    <a:p>
                      <a:pPr algn="l">
                        <a:defRPr sz="1800"/>
                      </a:pPr>
                      <a:r>
                        <a:rPr sz="1200"/>
                        <a:t>一部苹果手机，支持系统：ios</a:t>
                      </a:r>
                    </a:p>
                  </a:txBody>
                  <a:tcPr marL="34531" marR="34531" marT="34531" marB="34531" anchor="t" anchorCtr="0" horzOverflow="overflow"/>
                </a:tc>
                <a:tc hMerge="1">
                  <a:tcPr/>
                </a:tc>
                <a:tc vMerge="1">
                  <a:tcPr/>
                </a:tc>
              </a:tr>
              <a:tr h="772551">
                <a:tc gridSpan="2">
                  <a:txBody>
                    <a:bodyPr/>
                    <a:lstStyle/>
                    <a:p>
                      <a:pPr algn="l">
                        <a:defRPr sz="1800"/>
                      </a:pPr>
                      <a:r>
                        <a:rPr b="1" sz="1200">
                          <a:solidFill>
                            <a:srgbClr val="FFFFFF"/>
                          </a:solidFill>
                        </a:rPr>
                        <a:t>项目所需服务器租用</a:t>
                      </a:r>
                    </a:p>
                  </a:txBody>
                  <a:tcPr marL="34531" marR="34531" marT="34531" marB="34531" anchor="t" anchorCtr="0" horzOverflow="overflow">
                    <a:solidFill>
                      <a:schemeClr val="accent1"/>
                    </a:solidFill>
                  </a:tcPr>
                </a:tc>
                <a:tc hMerge="1">
                  <a:tcPr/>
                </a:tc>
                <a:tc gridSpan="3">
                  <a:txBody>
                    <a:bodyPr/>
                    <a:lstStyle/>
                    <a:p>
                      <a:pPr algn="l">
                        <a:defRPr sz="1200"/>
                      </a:pPr>
                      <a:r>
                        <a:t>使用的服务器：百度云</a:t>
                      </a:r>
                    </a:p>
                    <a:p>
                      <a:pPr algn="l">
                        <a:defRPr sz="1200"/>
                      </a:pPr>
                      <a:r>
                        <a:t> </a:t>
                      </a:r>
                    </a:p>
                  </a:txBody>
                  <a:tcPr marL="34531" marR="34531" marT="34531" marB="34531" anchor="t" anchorCtr="0" horzOverflow="overflow"/>
                </a:tc>
                <a:tc hMerge="1">
                  <a:tcPr/>
                </a:tc>
                <a:tc hMerge="1">
                  <a:tcPr/>
                </a:tc>
                <a:tc>
                  <a:txBody>
                    <a:bodyPr/>
                    <a:lstStyle/>
                    <a:p>
                      <a:pPr algn="l">
                        <a:defRPr sz="1800"/>
                      </a:pPr>
                      <a:r>
                        <a:rPr sz="1200"/>
                        <a:t>468/6个月</a:t>
                      </a:r>
                    </a:p>
                  </a:txBody>
                  <a:tcPr marL="34531" marR="34531" marT="34531" marB="34531" anchor="t" anchorCtr="0" horzOverflow="overflow"/>
                </a:tc>
              </a:tr>
              <a:tr h="290043">
                <a:tc gridSpan="4" rowSpan="6">
                  <a:txBody>
                    <a:bodyPr/>
                    <a:lstStyle/>
                    <a:p>
                      <a:pPr algn="l">
                        <a:defRPr sz="1800"/>
                      </a:pPr>
                      <a:r>
                        <a:rPr b="1" sz="1200">
                          <a:solidFill>
                            <a:srgbClr val="FFFFFF"/>
                          </a:solidFill>
                        </a:rPr>
                        <a:t>项目用到的软件</a:t>
                      </a:r>
                    </a:p>
                  </a:txBody>
                  <a:tcPr marL="34531" marR="34531" marT="34531" marB="34531" anchor="t" anchorCtr="0" horzOverflow="overflow">
                    <a:solidFill>
                      <a:schemeClr val="accent1"/>
                    </a:solidFill>
                  </a:tcPr>
                </a:tc>
                <a:tc rowSpan="6" hMerge="1">
                  <a:tcPr/>
                </a:tc>
                <a:tc rowSpan="6" hMerge="1">
                  <a:tcPr/>
                </a:tc>
                <a:tc rowSpan="6" hMerge="1">
                  <a:tcPr/>
                </a:tc>
                <a:tc>
                  <a:txBody>
                    <a:bodyPr/>
                    <a:lstStyle/>
                    <a:p>
                      <a:pPr algn="l">
                        <a:defRPr sz="1800"/>
                      </a:pPr>
                      <a:r>
                        <a:rPr sz="1200"/>
                        <a:t>GitHub Desktop</a:t>
                      </a:r>
                    </a:p>
                  </a:txBody>
                  <a:tcPr marL="34531" marR="34531" marT="34531" marB="34531" anchor="t" anchorCtr="0" horzOverflow="overflow"/>
                </a:tc>
                <a:tc rowSpan="6">
                  <a:txBody>
                    <a:bodyPr/>
                    <a:lstStyle/>
                    <a:p>
                      <a:pPr algn="l">
                        <a:defRPr sz="1800"/>
                      </a:pPr>
                      <a:r>
                        <a:rPr sz="1200"/>
                        <a:t>总计0元</a:t>
                      </a:r>
                    </a:p>
                  </a:txBody>
                  <a:tcPr marL="34531" marR="34531" marT="34531" marB="34531" anchor="t" anchorCtr="0" horzOverflow="overflow"/>
                </a:tc>
              </a:tr>
              <a:tr h="332617">
                <a:tc gridSpan="4" vMerge="1">
                  <a:tcPr/>
                </a:tc>
                <a:tc hMerge="1" vMerge="1">
                  <a:tcPr/>
                </a:tc>
                <a:tc hMerge="1" vMerge="1">
                  <a:tcPr/>
                </a:tc>
                <a:tc hMerge="1" vMerge="1">
                  <a:tcPr/>
                </a:tc>
                <a:tc>
                  <a:txBody>
                    <a:bodyPr/>
                    <a:lstStyle/>
                    <a:p>
                      <a:pPr algn="l">
                        <a:defRPr sz="1800"/>
                      </a:pPr>
                      <a:r>
                        <a:rPr sz="1200"/>
                        <a:t>unity3d</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Maya</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Visual Studio Code</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网易MUMU</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a:t>
                      </a:r>
                    </a:p>
                  </a:txBody>
                  <a:tcPr marL="34531" marR="34531" marT="34531" marB="34531" anchor="t" anchorCtr="0" horzOverflow="overflow"/>
                </a:tc>
                <a:tc vMerge="1">
                  <a:tcPr/>
                </a:tc>
              </a:tr>
              <a:tr h="436618">
                <a:tc gridSpan="5">
                  <a:txBody>
                    <a:bodyPr/>
                    <a:lstStyle/>
                    <a:p>
                      <a:pPr algn="l">
                        <a:defRPr sz="1800"/>
                      </a:pPr>
                      <a:r>
                        <a:rPr b="1" sz="1200">
                          <a:solidFill>
                            <a:srgbClr val="FFFFFF"/>
                          </a:solidFill>
                        </a:rPr>
                        <a:t>总计4项</a:t>
                      </a:r>
                    </a:p>
                  </a:txBody>
                  <a:tcPr marL="34531" marR="34531" marT="34531" marB="34531" anchor="t" anchorCtr="0" horzOverflow="overflow">
                    <a:solidFill>
                      <a:schemeClr val="accent1"/>
                    </a:solidFill>
                  </a:tcPr>
                </a:tc>
                <a:tc hMerge="1">
                  <a:tcPr/>
                </a:tc>
                <a:tc hMerge="1">
                  <a:tcPr/>
                </a:tc>
                <a:tc hMerge="1">
                  <a:tcPr/>
                </a:tc>
                <a:tc hMerge="1">
                  <a:tcPr/>
                </a:tc>
                <a:tc>
                  <a:txBody>
                    <a:bodyPr/>
                    <a:lstStyle/>
                    <a:p>
                      <a:pPr algn="l">
                        <a:defRPr sz="1800"/>
                      </a:pPr>
                      <a:r>
                        <a:rPr sz="1200"/>
                        <a:t>共468元</a:t>
                      </a:r>
                    </a:p>
                  </a:txBody>
                  <a:tcPr marL="34531" marR="34531" marT="34531" marB="34531" anchor="t" anchorCtr="0" horzOverflow="overflow"/>
                </a:tc>
              </a:tr>
            </a:tbl>
          </a:graphicData>
        </a:graphic>
      </p:graphicFrame>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55" name="表格 1"/>
          <p:cNvGraphicFramePr/>
          <p:nvPr/>
        </p:nvGraphicFramePr>
        <p:xfrm>
          <a:off x="889651" y="886027"/>
          <a:ext cx="7364697" cy="359242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883992"/>
                <a:gridCol w="1769810"/>
                <a:gridCol w="1883992"/>
                <a:gridCol w="1826902"/>
              </a:tblGrid>
              <a:tr h="383540">
                <a:tc gridSpan="2">
                  <a:txBody>
                    <a:bodyPr/>
                    <a:lstStyle/>
                    <a:p>
                      <a:pPr algn="l">
                        <a:defRPr b="0" sz="1800">
                          <a:solidFill>
                            <a:srgbClr val="000000"/>
                          </a:solidFill>
                        </a:defRPr>
                      </a:pPr>
                      <a:r>
                        <a:rPr b="1" sz="1500">
                          <a:solidFill>
                            <a:srgbClr val="FFFFFF"/>
                          </a:solidFill>
                        </a:rPr>
                        <a:t>其他项目</a:t>
                      </a:r>
                    </a:p>
                  </a:txBody>
                  <a:tcPr marL="45720" marR="45720" marT="45720" marB="45720" anchor="t" anchorCtr="0" horzOverflow="overflow"/>
                </a:tc>
                <a:tc hMerge="1">
                  <a:tcPr/>
                </a:tc>
                <a:tc gridSpan="2">
                  <a:txBody>
                    <a:bodyPr/>
                    <a:lstStyle/>
                    <a:p>
                      <a:pPr algn="l">
                        <a:defRPr b="0" sz="1800">
                          <a:solidFill>
                            <a:srgbClr val="000000"/>
                          </a:solidFill>
                        </a:defRPr>
                      </a:pPr>
                      <a:r>
                        <a:rPr b="1" sz="1500">
                          <a:solidFill>
                            <a:srgbClr val="FFFFFF"/>
                          </a:solidFill>
                        </a:rPr>
                        <a:t>金额（元）</a:t>
                      </a:r>
                    </a:p>
                  </a:txBody>
                  <a:tcPr marL="45720" marR="45720" marT="45720" marB="45720" anchor="t" anchorCtr="0" horzOverflow="overflow"/>
                </a:tc>
                <a:tc hMerge="1">
                  <a:tcPr/>
                </a:tc>
              </a:tr>
              <a:tr h="1450340">
                <a:tc>
                  <a:txBody>
                    <a:bodyPr/>
                    <a:lstStyle/>
                    <a:p>
                      <a:pPr>
                        <a:defRPr sz="1800"/>
                      </a:pPr>
                      <a:r>
                        <a:rPr sz="1500"/>
                        <a:t>办公费</a:t>
                      </a:r>
                    </a:p>
                  </a:txBody>
                  <a:tcPr marL="45720" marR="45720" marT="45720" marB="45720" anchor="ctr" anchorCtr="0" horzOverflow="overflow"/>
                </a:tc>
                <a:tc>
                  <a:txBody>
                    <a:bodyPr/>
                    <a:lstStyle/>
                    <a:p>
                      <a:pPr algn="l">
                        <a:defRPr sz="1500"/>
                      </a:pPr>
                      <a:r>
                        <a:t>人工费</a:t>
                      </a:r>
                    </a:p>
                    <a:p>
                      <a:pPr algn="l">
                        <a:defRPr sz="1500"/>
                      </a:pPr>
                      <a:r>
                        <a:t>(按照每小时68元的薪资标准，每人开发时间为一个月，每月工作20天计算)</a:t>
                      </a:r>
                    </a:p>
                  </a:txBody>
                  <a:tcPr marL="45720" marR="45720" marT="45720" marB="45720" anchor="t" anchorCtr="0" horzOverflow="overflow"/>
                </a:tc>
                <a:tc>
                  <a:txBody>
                    <a:bodyPr/>
                    <a:lstStyle/>
                    <a:p>
                      <a:pPr algn="l">
                        <a:defRPr sz="1800"/>
                      </a:pPr>
                      <a:r>
                        <a:rPr sz="1500"/>
                        <a:t>68（元/时）*5（天/周）*4（周/月）*8（小时/天）*3人=32640元</a:t>
                      </a:r>
                    </a:p>
                  </a:txBody>
                  <a:tcPr marL="45720" marR="45720" marT="45720" marB="45720" anchor="t" anchorCtr="0" horzOverflow="overflow"/>
                </a:tc>
                <a:tc>
                  <a:txBody>
                    <a:bodyPr/>
                    <a:lstStyle/>
                    <a:p>
                      <a:pPr>
                        <a:defRPr sz="1800"/>
                      </a:pPr>
                      <a:r>
                        <a:rPr sz="1500"/>
                        <a:t>共32640元</a:t>
                      </a:r>
                    </a:p>
                  </a:txBody>
                  <a:tcPr marL="45720" marR="45720" marT="45720" marB="45720" anchor="ctr" anchorCtr="0" horzOverflow="overflow"/>
                </a:tc>
              </a:tr>
              <a:tr h="370840">
                <a:tc gridSpan="2">
                  <a:txBody>
                    <a:bodyPr/>
                    <a:lstStyle/>
                    <a:p>
                      <a:pPr>
                        <a:defRPr sz="1800"/>
                      </a:pPr>
                      <a:r>
                        <a:rPr sz="1500"/>
                        <a:t>团队建设费</a:t>
                      </a:r>
                    </a:p>
                  </a:txBody>
                  <a:tcPr marL="45720" marR="45720" marT="45720" marB="45720" anchor="ctr" anchorCtr="0" horzOverflow="overflow"/>
                </a:tc>
                <a:tc hMerge="1">
                  <a:tcPr/>
                </a:tc>
                <a:tc gridSpan="2">
                  <a:txBody>
                    <a:bodyPr/>
                    <a:lstStyle/>
                    <a:p>
                      <a:pPr algn="r">
                        <a:defRPr sz="1800"/>
                      </a:pPr>
                      <a:r>
                        <a:rPr sz="1500"/>
                        <a:t>600元</a:t>
                      </a:r>
                    </a:p>
                  </a:txBody>
                  <a:tcPr marL="45720" marR="45720" marT="45720" marB="45720" anchor="ctr" anchorCtr="0" horzOverflow="overflow"/>
                </a:tc>
                <a:tc hMerge="1">
                  <a:tcPr/>
                </a:tc>
              </a:tr>
              <a:tr h="332740">
                <a:tc rowSpan="4">
                  <a:txBody>
                    <a:bodyPr/>
                    <a:lstStyle/>
                    <a:p>
                      <a:pPr>
                        <a:defRPr sz="1800"/>
                      </a:pPr>
                      <a:r>
                        <a:rPr sz="1500"/>
                        <a:t>资料费</a:t>
                      </a:r>
                    </a:p>
                  </a:txBody>
                  <a:tcPr marL="45720" marR="45720" marT="45720" marB="45720" anchor="ctr" anchorCtr="0" horzOverflow="overflow"/>
                </a:tc>
                <a:tc rowSpan="2">
                  <a:txBody>
                    <a:bodyPr/>
                    <a:lstStyle/>
                    <a:p>
                      <a:pPr algn="l">
                        <a:defRPr sz="1800"/>
                      </a:pPr>
                      <a:r>
                        <a:rPr sz="1500"/>
                        <a:t>《unity3d从0到1》</a:t>
                      </a:r>
                    </a:p>
                  </a:txBody>
                  <a:tcPr marL="45720" marR="45720" marT="45720" marB="45720" anchor="t" anchorCtr="0" horzOverflow="overflow"/>
                </a:tc>
                <a:tc rowSpan="2">
                  <a:txBody>
                    <a:bodyPr/>
                    <a:lstStyle/>
                    <a:p>
                      <a:pPr algn="l">
                        <a:defRPr sz="1800"/>
                      </a:pPr>
                      <a:r>
                        <a:rPr sz="1500"/>
                        <a:t>0</a:t>
                      </a:r>
                    </a:p>
                  </a:txBody>
                  <a:tcPr marL="45720" marR="45720" marT="45720" marB="45720" anchor="t" anchorCtr="0" horzOverflow="overflow"/>
                </a:tc>
                <a:tc rowSpan="4">
                  <a:txBody>
                    <a:bodyPr/>
                    <a:lstStyle/>
                    <a:p>
                      <a:pPr>
                        <a:defRPr sz="1800"/>
                      </a:pPr>
                      <a:r>
                        <a:rPr sz="1500"/>
                        <a:t>共118.5</a:t>
                      </a:r>
                    </a:p>
                  </a:txBody>
                  <a:tcPr marL="45720" marR="45720" marT="45720" marB="45720" anchor="ctr" anchorCtr="0" horzOverflow="overflow"/>
                </a:tc>
              </a:tr>
              <a:tr h="304800">
                <a:tc vMerge="1">
                  <a:tcPr/>
                </a:tc>
                <a:tc vMerge="1">
                  <a:tcPr/>
                </a:tc>
                <a:tc vMerge="1">
                  <a:tcPr/>
                </a:tc>
                <a:tc vMerge="1">
                  <a:tcPr/>
                </a:tc>
              </a:tr>
              <a:tr h="370840">
                <a:tc vMerge="1">
                  <a:tcPr/>
                </a:tc>
                <a:tc>
                  <a:txBody>
                    <a:bodyPr/>
                    <a:lstStyle/>
                    <a:p>
                      <a:pPr algn="l">
                        <a:defRPr sz="1800"/>
                      </a:pPr>
                      <a:r>
                        <a:rPr sz="1500"/>
                        <a:t>《软件工程导论》</a:t>
                      </a:r>
                    </a:p>
                  </a:txBody>
                  <a:tcPr marL="45720" marR="45720" marT="45720" marB="45720" anchor="t" anchorCtr="0" horzOverflow="overflow"/>
                </a:tc>
                <a:tc>
                  <a:txBody>
                    <a:bodyPr/>
                    <a:lstStyle/>
                    <a:p>
                      <a:pPr algn="l">
                        <a:defRPr sz="1800"/>
                      </a:pPr>
                      <a:r>
                        <a:rPr sz="1500"/>
                        <a:t>39.5*3</a:t>
                      </a:r>
                    </a:p>
                  </a:txBody>
                  <a:tcPr marL="45720" marR="45720" marT="45720" marB="45720" anchor="t" anchorCtr="0" horzOverflow="overflow"/>
                </a:tc>
                <a:tc vMerge="1">
                  <a:tcPr/>
                </a:tc>
              </a:tr>
              <a:tr h="50800">
                <a:tc vMerge="1">
                  <a:tcPr/>
                </a:tc>
                <a:tc>
                  <a:txBody>
                    <a:bodyPr/>
                    <a:lstStyle/>
                    <a:p>
                      <a:pPr algn="l">
                        <a:defRPr sz="1800"/>
                      </a:pPr>
                      <a:r>
                        <a:rPr sz="1500"/>
                        <a:t>《游戏概论》</a:t>
                      </a:r>
                    </a:p>
                  </a:txBody>
                  <a:tcPr marL="45720" marR="45720" marT="45720" marB="45720" anchor="t" anchorCtr="0" horzOverflow="overflow">
                    <a:solidFill>
                      <a:srgbClr val="DDDDDD"/>
                    </a:solidFill>
                  </a:tcPr>
                </a:tc>
                <a:tc>
                  <a:txBody>
                    <a:bodyPr/>
                    <a:lstStyle/>
                    <a:p>
                      <a:pPr algn="l">
                        <a:defRPr sz="1800"/>
                      </a:pPr>
                      <a:r>
                        <a:rPr sz="1500"/>
                        <a:t>0</a:t>
                      </a:r>
                    </a:p>
                  </a:txBody>
                  <a:tcPr marL="45720" marR="45720" marT="45720" marB="45720" anchor="t" anchorCtr="0" horzOverflow="overflow">
                    <a:solidFill>
                      <a:srgbClr val="DDDDDD"/>
                    </a:solidFill>
                  </a:tcPr>
                </a:tc>
                <a:tc vMerge="1">
                  <a:tcPr/>
                </a:tc>
              </a:tr>
              <a:tr h="379322">
                <a:tc gridSpan="2">
                  <a:txBody>
                    <a:bodyPr/>
                    <a:lstStyle/>
                    <a:p>
                      <a:pPr algn="l">
                        <a:defRPr sz="1800"/>
                      </a:pPr>
                      <a:r>
                        <a:rPr sz="1500"/>
                        <a:t>总计3项</a:t>
                      </a:r>
                    </a:p>
                  </a:txBody>
                  <a:tcPr marL="45720" marR="45720" marT="45720" marB="45720" anchor="t" anchorCtr="0" horzOverflow="overflow"/>
                </a:tc>
                <a:tc hMerge="1">
                  <a:tcPr/>
                </a:tc>
                <a:tc gridSpan="2">
                  <a:txBody>
                    <a:bodyPr/>
                    <a:lstStyle/>
                    <a:p>
                      <a:pPr>
                        <a:defRPr sz="1800"/>
                      </a:pPr>
                      <a:r>
                        <a:rPr sz="1500"/>
                        <a:t>共33826.5元</a:t>
                      </a:r>
                    </a:p>
                  </a:txBody>
                  <a:tcPr marL="45720" marR="45720" marT="45720" marB="45720" anchor="ctr" anchorCtr="0" horzOverflow="overflow"/>
                </a:tc>
                <a:tc hMerge="1">
                  <a:tcPr/>
                </a:tc>
              </a:tr>
            </a:tbl>
          </a:graphicData>
        </a:graphic>
      </p:graphicFrame>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57" name="内容占位符 3"/>
          <p:cNvGraphicFramePr/>
          <p:nvPr/>
        </p:nvGraphicFramePr>
        <p:xfrm>
          <a:off x="827583" y="1196750"/>
          <a:ext cx="7704859" cy="496855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745235"/>
                <a:gridCol w="1615845"/>
                <a:gridCol w="5343776"/>
              </a:tblGrid>
              <a:tr h="617755">
                <a:tc>
                  <a:txBody>
                    <a:bodyPr/>
                    <a:lstStyle/>
                    <a:p>
                      <a:pPr algn="just">
                        <a:defRPr b="0" sz="1800">
                          <a:solidFill>
                            <a:srgbClr val="000000"/>
                          </a:solidFill>
                        </a:defRPr>
                      </a:pPr>
                      <a:r>
                        <a:rPr b="1" sz="1600">
                          <a:solidFill>
                            <a:srgbClr val="FFFFFF"/>
                          </a:solidFill>
                          <a:uFill>
                            <a:solidFill>
                              <a:srgbClr val="000000"/>
                            </a:solidFill>
                          </a:uFill>
                        </a:rPr>
                        <a:t>成员</a:t>
                      </a:r>
                    </a:p>
                  </a:txBody>
                  <a:tcPr marL="50800" marR="50800" marT="50800" marB="50800" anchor="ctr" anchorCtr="0" horzOverflow="overflow"/>
                </a:tc>
                <a:tc>
                  <a:txBody>
                    <a:bodyPr/>
                    <a:lstStyle/>
                    <a:p>
                      <a:pPr algn="just">
                        <a:defRPr b="0" sz="1800">
                          <a:solidFill>
                            <a:srgbClr val="000000"/>
                          </a:solidFill>
                        </a:defRPr>
                      </a:pPr>
                      <a:r>
                        <a:rPr b="1" sz="1600">
                          <a:solidFill>
                            <a:srgbClr val="FFFFFF"/>
                          </a:solidFill>
                          <a:uFill>
                            <a:solidFill>
                              <a:srgbClr val="000000"/>
                            </a:solidFill>
                          </a:uFill>
                        </a:rPr>
                        <a:t>角色</a:t>
                      </a:r>
                    </a:p>
                  </a:txBody>
                  <a:tcPr marL="50800" marR="50800" marT="50800" marB="50800" anchor="ctr" anchorCtr="0" horzOverflow="overflow"/>
                </a:tc>
                <a:tc>
                  <a:txBody>
                    <a:bodyPr/>
                    <a:lstStyle/>
                    <a:p>
                      <a:pPr algn="just">
                        <a:defRPr b="0" sz="1800">
                          <a:solidFill>
                            <a:srgbClr val="000000"/>
                          </a:solidFill>
                        </a:defRPr>
                      </a:pPr>
                      <a:r>
                        <a:rPr b="1" sz="1600">
                          <a:solidFill>
                            <a:srgbClr val="FFFFFF"/>
                          </a:solidFill>
                          <a:uFill>
                            <a:solidFill>
                              <a:srgbClr val="000000"/>
                            </a:solidFill>
                          </a:uFill>
                        </a:rPr>
                        <a:t>具体在程序内设计的东西以及其他工作</a:t>
                      </a:r>
                    </a:p>
                  </a:txBody>
                  <a:tcPr marL="50800" marR="50800" marT="50800" marB="50800" anchor="ctr" anchorCtr="0" horzOverflow="overflow"/>
                </a:tc>
              </a:tr>
              <a:tr h="1774894">
                <a:tc>
                  <a:txBody>
                    <a:bodyPr/>
                    <a:lstStyle/>
                    <a:p>
                      <a:pPr algn="just">
                        <a:defRPr b="0" sz="1800">
                          <a:solidFill>
                            <a:srgbClr val="000000"/>
                          </a:solidFill>
                        </a:defRPr>
                      </a:pPr>
                      <a:r>
                        <a:rPr b="1" sz="1600">
                          <a:solidFill>
                            <a:srgbClr val="FFFFFF"/>
                          </a:solidFill>
                          <a:uFill>
                            <a:solidFill>
                              <a:srgbClr val="000000"/>
                            </a:solidFill>
                          </a:uFill>
                        </a:rPr>
                        <a:t>徐余浩</a:t>
                      </a:r>
                    </a:p>
                  </a:txBody>
                  <a:tcPr marL="50800" marR="50800" marT="50800" marB="50800" anchor="ctr" anchorCtr="0" horzOverflow="overflow"/>
                </a:tc>
                <a:tc>
                  <a:txBody>
                    <a:bodyPr/>
                    <a:lstStyle/>
                    <a:p>
                      <a:pPr algn="just">
                        <a:defRPr sz="1800"/>
                      </a:pPr>
                      <a:r>
                        <a:rPr sz="1600">
                          <a:uFill>
                            <a:solidFill>
                              <a:srgbClr val="000000"/>
                            </a:solidFill>
                          </a:uFill>
                        </a:rPr>
                        <a:t>项目经理、程序员、文档维护员</a:t>
                      </a:r>
                    </a:p>
                  </a:txBody>
                  <a:tcPr marL="50800" marR="50800" marT="50800" marB="50800" anchor="ctr" anchorCtr="0" horzOverflow="overflow"/>
                </a:tc>
                <a:tc>
                  <a:txBody>
                    <a:bodyPr/>
                    <a:lstStyle/>
                    <a:p>
                      <a:pPr algn="just">
                        <a:defRPr>
                          <a:uFill>
                            <a:solidFill>
                              <a:srgbClr val="000000"/>
                            </a:solidFill>
                          </a:uFill>
                          <a:latin typeface="宋体"/>
                          <a:ea typeface="宋体"/>
                          <a:cs typeface="宋体"/>
                          <a:sym typeface="宋体"/>
                        </a:defRPr>
                      </a:pPr>
                      <a:r>
                        <a:t>设计背包，鱼类百科，装备。领导项目团队、执行和管理团队、负责</a:t>
                      </a:r>
                      <a:r>
                        <a:rPr>
                          <a:latin typeface="+mj-lt"/>
                          <a:ea typeface="+mj-ea"/>
                          <a:cs typeface="+mj-cs"/>
                          <a:sym typeface="Franklin Gothic Book"/>
                        </a:rPr>
                        <a:t>app</a:t>
                      </a:r>
                      <a:r>
                        <a:t>程序的交付工作。负责</a:t>
                      </a:r>
                      <a:r>
                        <a:rPr>
                          <a:latin typeface="+mj-lt"/>
                          <a:ea typeface="+mj-ea"/>
                          <a:cs typeface="+mj-cs"/>
                          <a:sym typeface="Franklin Gothic Book"/>
                        </a:rPr>
                        <a:t>app</a:t>
                      </a:r>
                      <a:r>
                        <a:t>程序设计并撰写</a:t>
                      </a:r>
                      <a:r>
                        <a:rPr>
                          <a:latin typeface="+mj-lt"/>
                          <a:ea typeface="+mj-ea"/>
                          <a:cs typeface="+mj-cs"/>
                          <a:sym typeface="Franklin Gothic Book"/>
                        </a:rPr>
                        <a:t>app</a:t>
                      </a:r>
                      <a:r>
                        <a:t>程序设计报告。</a:t>
                      </a:r>
                    </a:p>
                  </a:txBody>
                  <a:tcPr marL="50800" marR="50800" marT="50800" marB="50800" anchor="ctr" anchorCtr="0" horzOverflow="overflow"/>
                </a:tc>
              </a:tr>
              <a:tr h="1492525">
                <a:tc>
                  <a:txBody>
                    <a:bodyPr/>
                    <a:lstStyle/>
                    <a:p>
                      <a:pPr algn="just">
                        <a:defRPr b="0" sz="1800">
                          <a:solidFill>
                            <a:srgbClr val="000000"/>
                          </a:solidFill>
                        </a:defRPr>
                      </a:pPr>
                      <a:r>
                        <a:rPr b="1" sz="1600">
                          <a:solidFill>
                            <a:srgbClr val="FFFFFF"/>
                          </a:solidFill>
                          <a:uFill>
                            <a:solidFill>
                              <a:srgbClr val="000000"/>
                            </a:solidFill>
                          </a:uFill>
                        </a:rPr>
                        <a:t>郑鸿棣</a:t>
                      </a:r>
                    </a:p>
                  </a:txBody>
                  <a:tcPr marL="50800" marR="50800" marT="50800" marB="50800" anchor="ctr" anchorCtr="0" horzOverflow="overflow"/>
                </a:tc>
                <a:tc>
                  <a:txBody>
                    <a:bodyPr/>
                    <a:lstStyle/>
                    <a:p>
                      <a:pPr algn="just">
                        <a:defRPr sz="1800"/>
                      </a:pPr>
                      <a:r>
                        <a:rPr sz="1600">
                          <a:uFill>
                            <a:solidFill>
                              <a:srgbClr val="000000"/>
                            </a:solidFill>
                          </a:uFill>
                        </a:rPr>
                        <a:t>主程序员、文档维护员、配置管理员</a:t>
                      </a:r>
                    </a:p>
                  </a:txBody>
                  <a:tcPr marL="50800" marR="50800" marT="50800" marB="50800" anchor="ctr" anchorCtr="0" horzOverflow="overflow"/>
                </a:tc>
                <a:tc>
                  <a:txBody>
                    <a:bodyPr/>
                    <a:lstStyle/>
                    <a:p>
                      <a:pPr algn="just">
                        <a:defRPr sz="1800"/>
                      </a:pPr>
                      <a:r>
                        <a:rPr sz="1600">
                          <a:uFill>
                            <a:solidFill>
                              <a:srgbClr val="000000"/>
                            </a:solidFill>
                          </a:uFill>
                          <a:latin typeface="宋体"/>
                          <a:ea typeface="宋体"/>
                          <a:cs typeface="宋体"/>
                          <a:sym typeface="宋体"/>
                        </a:rPr>
                        <a:t>设计出现杆，甩杆，长按，钓鱼功能。负责制定配置管理计划，针对项目进行配置库的规划；搭建配置管理环境，建立和维护配置库，保证配置库稳定运行。参与文档编写。</a:t>
                      </a:r>
                    </a:p>
                  </a:txBody>
                  <a:tcPr marL="50800" marR="50800" marT="50800" marB="50800" anchor="ctr" anchorCtr="0" horzOverflow="overflow"/>
                </a:tc>
              </a:tr>
              <a:tr h="1083377">
                <a:tc>
                  <a:txBody>
                    <a:bodyPr/>
                    <a:lstStyle/>
                    <a:p>
                      <a:pPr algn="just">
                        <a:defRPr b="0" sz="1800">
                          <a:solidFill>
                            <a:srgbClr val="000000"/>
                          </a:solidFill>
                        </a:defRPr>
                      </a:pPr>
                      <a:r>
                        <a:rPr b="1" sz="1600">
                          <a:solidFill>
                            <a:srgbClr val="FFFFFF"/>
                          </a:solidFill>
                          <a:uFill>
                            <a:solidFill>
                              <a:srgbClr val="000000"/>
                            </a:solidFill>
                          </a:uFill>
                        </a:rPr>
                        <a:t>陈瑜安</a:t>
                      </a:r>
                    </a:p>
                  </a:txBody>
                  <a:tcPr marL="50800" marR="50800" marT="50800" marB="50800" anchor="ctr" anchorCtr="0" horzOverflow="overflow"/>
                </a:tc>
                <a:tc>
                  <a:txBody>
                    <a:bodyPr/>
                    <a:lstStyle/>
                    <a:p>
                      <a:pPr algn="just">
                        <a:defRPr sz="1800"/>
                      </a:pPr>
                      <a:r>
                        <a:rPr sz="1600">
                          <a:uFill>
                            <a:solidFill>
                              <a:srgbClr val="000000"/>
                            </a:solidFill>
                          </a:uFill>
                        </a:rPr>
                        <a:t>程序员、文档维护员</a:t>
                      </a:r>
                    </a:p>
                  </a:txBody>
                  <a:tcPr marL="50800" marR="50800" marT="50800" marB="50800" anchor="ctr" anchorCtr="0" horzOverflow="overflow"/>
                </a:tc>
                <a:tc>
                  <a:txBody>
                    <a:bodyPr/>
                    <a:lstStyle/>
                    <a:p>
                      <a:pPr algn="just">
                        <a:defRPr>
                          <a:uFill>
                            <a:solidFill>
                              <a:srgbClr val="000000"/>
                            </a:solidFill>
                          </a:uFill>
                          <a:latin typeface="宋体"/>
                          <a:ea typeface="宋体"/>
                          <a:cs typeface="宋体"/>
                          <a:sym typeface="宋体"/>
                        </a:defRPr>
                      </a:pPr>
                      <a:r>
                        <a:t>设计场景转换，界面设计。整理需求分析并撰写需求分析报告、维护并及时修改和发布已更新技术文档。参与</a:t>
                      </a:r>
                      <a:r>
                        <a:rPr>
                          <a:latin typeface="+mj-lt"/>
                          <a:ea typeface="+mj-ea"/>
                          <a:cs typeface="+mj-cs"/>
                          <a:sym typeface="Franklin Gothic Book"/>
                        </a:rPr>
                        <a:t>app</a:t>
                      </a:r>
                      <a:r>
                        <a:t>程序设计开发，对界面美工负主要责任。</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总结评价"/>
          <p:cNvSpPr txBox="1"/>
          <p:nvPr>
            <p:ph type="title"/>
          </p:nvPr>
        </p:nvSpPr>
        <p:spPr>
          <a:prstGeom prst="rect">
            <a:avLst/>
          </a:prstGeom>
        </p:spPr>
        <p:txBody>
          <a:bodyPr/>
          <a:lstStyle>
            <a:lvl1pPr defTabSz="841247">
              <a:defRPr sz="2500"/>
            </a:lvl1pPr>
          </a:lstStyle>
          <a:p>
            <a:pPr/>
            <a:r>
              <a:t>总结评价</a:t>
            </a:r>
          </a:p>
        </p:txBody>
      </p:sp>
      <p:sp>
        <p:nvSpPr>
          <p:cNvPr id="260" name="郑鸿棣 9.5…"/>
          <p:cNvSpPr txBox="1"/>
          <p:nvPr>
            <p:ph type="body" sz="quarter" idx="1"/>
          </p:nvPr>
        </p:nvSpPr>
        <p:spPr>
          <a:xfrm>
            <a:off x="581659" y="1063855"/>
            <a:ext cx="2958120" cy="3011477"/>
          </a:xfrm>
          <a:prstGeom prst="rect">
            <a:avLst/>
          </a:prstGeom>
        </p:spPr>
        <p:txBody>
          <a:bodyPr/>
          <a:lstStyle/>
          <a:p>
            <a:pPr/>
            <a:r>
              <a:t>郑鸿棣 9.6</a:t>
            </a:r>
          </a:p>
          <a:p>
            <a:pPr/>
            <a:r>
              <a:t>实现钓鱼功能的关键代码</a:t>
            </a:r>
          </a:p>
          <a:p>
            <a:pPr/>
            <a:r>
              <a:t>实现数据库功能的关键代码</a:t>
            </a:r>
          </a:p>
          <a:p>
            <a:pPr/>
            <a:r>
              <a:t>技术攻坚主要人</a:t>
            </a:r>
          </a:p>
          <a:p>
            <a:pPr/>
            <a:r>
              <a:t>部分word制作</a:t>
            </a:r>
          </a:p>
          <a:p>
            <a:pPr/>
            <a:r>
              <a:t>部分ppt制作</a:t>
            </a:r>
          </a:p>
        </p:txBody>
      </p:sp>
      <p:sp>
        <p:nvSpPr>
          <p:cNvPr id="261" name="徐余浩 9.0…"/>
          <p:cNvSpPr txBox="1"/>
          <p:nvPr/>
        </p:nvSpPr>
        <p:spPr>
          <a:xfrm>
            <a:off x="3107384" y="2644644"/>
            <a:ext cx="2599029" cy="19066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342900" indent="-342900">
              <a:spcBef>
                <a:spcPts val="800"/>
              </a:spcBef>
              <a:defRPr b="1" sz="1600">
                <a:latin typeface="+mj-lt"/>
                <a:ea typeface="+mj-ea"/>
                <a:cs typeface="+mj-cs"/>
                <a:sym typeface="Franklin Gothic Book"/>
              </a:defRPr>
            </a:pPr>
            <a:r>
              <a:t>徐余浩 9.2</a:t>
            </a:r>
          </a:p>
          <a:p>
            <a:pPr marL="342900" indent="-342900">
              <a:spcBef>
                <a:spcPts val="800"/>
              </a:spcBef>
              <a:defRPr b="1" sz="1600">
                <a:latin typeface="+mj-lt"/>
                <a:ea typeface="+mj-ea"/>
                <a:cs typeface="+mj-cs"/>
                <a:sym typeface="Franklin Gothic Book"/>
              </a:defRPr>
            </a:pPr>
            <a:r>
              <a:t>背包及钓鱼百科界面制作人</a:t>
            </a:r>
          </a:p>
          <a:p>
            <a:pPr marL="342900" indent="-342900">
              <a:spcBef>
                <a:spcPts val="800"/>
              </a:spcBef>
              <a:defRPr b="1" sz="1600">
                <a:latin typeface="+mj-lt"/>
                <a:ea typeface="+mj-ea"/>
                <a:cs typeface="+mj-cs"/>
                <a:sym typeface="Franklin Gothic Book"/>
              </a:defRPr>
            </a:pPr>
            <a:r>
              <a:t>素材寻找主要人</a:t>
            </a:r>
          </a:p>
          <a:p>
            <a:pPr marL="342900" indent="-342900">
              <a:spcBef>
                <a:spcPts val="800"/>
              </a:spcBef>
              <a:defRPr b="1" sz="1600">
                <a:latin typeface="+mj-lt"/>
                <a:ea typeface="+mj-ea"/>
                <a:cs typeface="+mj-cs"/>
                <a:sym typeface="Franklin Gothic Book"/>
              </a:defRPr>
            </a:pPr>
            <a:r>
              <a:t>部分word制作</a:t>
            </a:r>
          </a:p>
          <a:p>
            <a:pPr marL="342900" indent="-342900">
              <a:spcBef>
                <a:spcPts val="800"/>
              </a:spcBef>
              <a:defRPr b="1" sz="1600">
                <a:latin typeface="+mj-lt"/>
                <a:ea typeface="+mj-ea"/>
                <a:cs typeface="+mj-cs"/>
                <a:sym typeface="Franklin Gothic Book"/>
              </a:defRPr>
            </a:pPr>
            <a:r>
              <a:t>部分ppt制作</a:t>
            </a:r>
          </a:p>
        </p:txBody>
      </p:sp>
      <p:sp>
        <p:nvSpPr>
          <p:cNvPr id="262" name="陈瑜安 9.2…"/>
          <p:cNvSpPr txBox="1"/>
          <p:nvPr/>
        </p:nvSpPr>
        <p:spPr>
          <a:xfrm>
            <a:off x="6244285" y="945335"/>
            <a:ext cx="1989428" cy="19066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342900" indent="-342900">
              <a:spcBef>
                <a:spcPts val="800"/>
              </a:spcBef>
              <a:defRPr b="1" sz="1600">
                <a:latin typeface="+mj-lt"/>
                <a:ea typeface="+mj-ea"/>
                <a:cs typeface="+mj-cs"/>
                <a:sym typeface="Franklin Gothic Book"/>
              </a:defRPr>
            </a:pPr>
            <a:r>
              <a:t>陈瑜安 9.0</a:t>
            </a:r>
          </a:p>
          <a:p>
            <a:pPr marL="342900" indent="-342900">
              <a:spcBef>
                <a:spcPts val="800"/>
              </a:spcBef>
              <a:defRPr b="1" sz="1600">
                <a:latin typeface="+mj-lt"/>
                <a:ea typeface="+mj-ea"/>
                <a:cs typeface="+mj-cs"/>
                <a:sym typeface="Franklin Gothic Book"/>
              </a:defRPr>
            </a:pPr>
            <a:r>
              <a:t>游戏场景制作</a:t>
            </a:r>
          </a:p>
          <a:p>
            <a:pPr marL="342900" indent="-342900">
              <a:spcBef>
                <a:spcPts val="800"/>
              </a:spcBef>
              <a:defRPr b="1" sz="1600">
                <a:latin typeface="+mj-lt"/>
                <a:ea typeface="+mj-ea"/>
                <a:cs typeface="+mj-cs"/>
                <a:sym typeface="Franklin Gothic Book"/>
              </a:defRPr>
            </a:pPr>
            <a:r>
              <a:t>游戏界面制作主要人</a:t>
            </a:r>
          </a:p>
          <a:p>
            <a:pPr marL="342900" indent="-342900">
              <a:spcBef>
                <a:spcPts val="800"/>
              </a:spcBef>
              <a:defRPr b="1" sz="1600">
                <a:latin typeface="+mj-lt"/>
                <a:ea typeface="+mj-ea"/>
                <a:cs typeface="+mj-cs"/>
                <a:sym typeface="Franklin Gothic Book"/>
              </a:defRPr>
            </a:pPr>
            <a:r>
              <a:t>部分ppt制作</a:t>
            </a:r>
          </a:p>
          <a:p>
            <a:pPr marL="342900" indent="-342900">
              <a:spcBef>
                <a:spcPts val="800"/>
              </a:spcBef>
              <a:defRPr b="1" sz="1600">
                <a:latin typeface="+mj-lt"/>
                <a:ea typeface="+mj-ea"/>
                <a:cs typeface="+mj-cs"/>
                <a:sym typeface="Franklin Gothic Book"/>
              </a:defRPr>
            </a:pPr>
            <a:r>
              <a:t>部分word制作</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谢谢观看"/>
          <p:cNvSpPr txBox="1"/>
          <p:nvPr/>
        </p:nvSpPr>
        <p:spPr>
          <a:xfrm>
            <a:off x="2741929" y="2106929"/>
            <a:ext cx="3660139" cy="1336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j-lt"/>
                <a:ea typeface="+mj-ea"/>
                <a:cs typeface="+mj-cs"/>
                <a:sym typeface="Franklin Gothic Book"/>
              </a:defRPr>
            </a:lvl1pPr>
          </a:lstStyle>
          <a:p>
            <a:pPr/>
            <a:r>
              <a:t>谢谢观看</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二. 文档完成情况"/>
          <p:cNvSpPr txBox="1"/>
          <p:nvPr/>
        </p:nvSpPr>
        <p:spPr>
          <a:xfrm>
            <a:off x="2334005" y="2506979"/>
            <a:ext cx="3942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二. 文档完成情况</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屏幕快照 2019-06-17 下午9.28.18.png" descr="屏幕快照 2019-06-17 下午9.28.18.png"/>
          <p:cNvPicPr>
            <a:picLocks noChangeAspect="1"/>
          </p:cNvPicPr>
          <p:nvPr/>
        </p:nvPicPr>
        <p:blipFill>
          <a:blip r:embed="rId2">
            <a:extLst/>
          </a:blip>
          <a:stretch>
            <a:fillRect/>
          </a:stretch>
        </p:blipFill>
        <p:spPr>
          <a:xfrm>
            <a:off x="1797050" y="990600"/>
            <a:ext cx="5549900" cy="5511800"/>
          </a:xfrm>
          <a:prstGeom prst="rect">
            <a:avLst/>
          </a:prstGeom>
          <a:ln w="12700">
            <a:miter lim="400000"/>
          </a:ln>
        </p:spPr>
      </p:pic>
      <p:sp>
        <p:nvSpPr>
          <p:cNvPr id="122" name="1. 项目计划更新记录"/>
          <p:cNvSpPr txBox="1"/>
          <p:nvPr/>
        </p:nvSpPr>
        <p:spPr>
          <a:xfrm>
            <a:off x="898904" y="335279"/>
            <a:ext cx="3344367"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1. 项目计划更新记录</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Picture 2" descr="Picture 2"/>
          <p:cNvPicPr>
            <a:picLocks noChangeAspect="1"/>
          </p:cNvPicPr>
          <p:nvPr/>
        </p:nvPicPr>
        <p:blipFill>
          <a:blip r:embed="rId2">
            <a:extLst/>
          </a:blip>
          <a:stretch>
            <a:fillRect/>
          </a:stretch>
        </p:blipFill>
        <p:spPr>
          <a:xfrm>
            <a:off x="-102595" y="911955"/>
            <a:ext cx="11381190" cy="5272313"/>
          </a:xfrm>
          <a:prstGeom prst="rect">
            <a:avLst/>
          </a:prstGeom>
          <a:ln w="12700">
            <a:miter lim="400000"/>
          </a:ln>
        </p:spPr>
      </p:pic>
      <p:sp>
        <p:nvSpPr>
          <p:cNvPr id="125" name="2. 项目甘特图"/>
          <p:cNvSpPr txBox="1"/>
          <p:nvPr/>
        </p:nvSpPr>
        <p:spPr>
          <a:xfrm>
            <a:off x="860805" y="233679"/>
            <a:ext cx="22775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2. 项目甘特图</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3. 可行性分析报告"/>
          <p:cNvSpPr txBox="1"/>
          <p:nvPr/>
        </p:nvSpPr>
        <p:spPr>
          <a:xfrm>
            <a:off x="848104" y="347979"/>
            <a:ext cx="2988767"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3. 可行性分析报告</a:t>
            </a:r>
          </a:p>
        </p:txBody>
      </p:sp>
      <p:pic>
        <p:nvPicPr>
          <p:cNvPr id="128" name="屏幕快照 2019-06-17 下午9.40.01.png" descr="屏幕快照 2019-06-17 下午9.40.01.png"/>
          <p:cNvPicPr>
            <a:picLocks noChangeAspect="1"/>
          </p:cNvPicPr>
          <p:nvPr/>
        </p:nvPicPr>
        <p:blipFill>
          <a:blip r:embed="rId2">
            <a:extLst/>
          </a:blip>
          <a:stretch>
            <a:fillRect/>
          </a:stretch>
        </p:blipFill>
        <p:spPr>
          <a:xfrm>
            <a:off x="827384" y="1555700"/>
            <a:ext cx="7061202" cy="33401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角度">
  <a:themeElements>
    <a:clrScheme name="角度">
      <a:dk1>
        <a:srgbClr val="000000"/>
      </a:dk1>
      <a:lt1>
        <a:srgbClr val="FFFFFF"/>
      </a:lt1>
      <a:dk2>
        <a:srgbClr val="A7A7A7"/>
      </a:dk2>
      <a:lt2>
        <a:srgbClr val="535353"/>
      </a:lt2>
      <a:accent1>
        <a:srgbClr val="797B7E"/>
      </a:accent1>
      <a:accent2>
        <a:srgbClr val="F96A1B"/>
      </a:accent2>
      <a:accent3>
        <a:srgbClr val="08A1D9"/>
      </a:accent3>
      <a:accent4>
        <a:srgbClr val="7C984A"/>
      </a:accent4>
      <a:accent5>
        <a:srgbClr val="C2AD8D"/>
      </a:accent5>
      <a:accent6>
        <a:srgbClr val="506E94"/>
      </a:accent6>
      <a:hlink>
        <a:srgbClr val="0000FF"/>
      </a:hlink>
      <a:folHlink>
        <a:srgbClr val="FF00FF"/>
      </a:folHlink>
    </a:clrScheme>
    <a:fontScheme name="角度">
      <a:majorFont>
        <a:latin typeface="Franklin Gothic Book"/>
        <a:ea typeface="Franklin Gothic Book"/>
        <a:cs typeface="Franklin Gothic Book"/>
      </a:majorFont>
      <a:minorFont>
        <a:latin typeface="Helvetica"/>
        <a:ea typeface="Helvetica"/>
        <a:cs typeface="Helvetica"/>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角度">
  <a:themeElements>
    <a:clrScheme name="角度">
      <a:dk1>
        <a:srgbClr val="000000"/>
      </a:dk1>
      <a:lt1>
        <a:srgbClr val="FFFFFF"/>
      </a:lt1>
      <a:dk2>
        <a:srgbClr val="A7A7A7"/>
      </a:dk2>
      <a:lt2>
        <a:srgbClr val="535353"/>
      </a:lt2>
      <a:accent1>
        <a:srgbClr val="797B7E"/>
      </a:accent1>
      <a:accent2>
        <a:srgbClr val="F96A1B"/>
      </a:accent2>
      <a:accent3>
        <a:srgbClr val="08A1D9"/>
      </a:accent3>
      <a:accent4>
        <a:srgbClr val="7C984A"/>
      </a:accent4>
      <a:accent5>
        <a:srgbClr val="C2AD8D"/>
      </a:accent5>
      <a:accent6>
        <a:srgbClr val="506E94"/>
      </a:accent6>
      <a:hlink>
        <a:srgbClr val="0000FF"/>
      </a:hlink>
      <a:folHlink>
        <a:srgbClr val="FF00FF"/>
      </a:folHlink>
    </a:clrScheme>
    <a:fontScheme name="角度">
      <a:majorFont>
        <a:latin typeface="Franklin Gothic Book"/>
        <a:ea typeface="Franklin Gothic Book"/>
        <a:cs typeface="Franklin Gothic Book"/>
      </a:majorFont>
      <a:minorFont>
        <a:latin typeface="Helvetica"/>
        <a:ea typeface="Helvetica"/>
        <a:cs typeface="Helvetica"/>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